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3" r:id="rId1"/>
  </p:sldMasterIdLst>
  <p:notesMasterIdLst>
    <p:notesMasterId r:id="rId28"/>
  </p:notesMasterIdLst>
  <p:sldIdLst>
    <p:sldId id="256" r:id="rId2"/>
    <p:sldId id="299" r:id="rId3"/>
    <p:sldId id="300" r:id="rId4"/>
    <p:sldId id="311" r:id="rId5"/>
    <p:sldId id="301" r:id="rId6"/>
    <p:sldId id="310" r:id="rId7"/>
    <p:sldId id="303" r:id="rId8"/>
    <p:sldId id="304" r:id="rId9"/>
    <p:sldId id="302" r:id="rId10"/>
    <p:sldId id="312" r:id="rId11"/>
    <p:sldId id="313" r:id="rId12"/>
    <p:sldId id="314" r:id="rId13"/>
    <p:sldId id="315" r:id="rId14"/>
    <p:sldId id="275" r:id="rId15"/>
    <p:sldId id="290" r:id="rId16"/>
    <p:sldId id="316" r:id="rId17"/>
    <p:sldId id="317" r:id="rId18"/>
    <p:sldId id="318" r:id="rId19"/>
    <p:sldId id="319" r:id="rId20"/>
    <p:sldId id="320" r:id="rId21"/>
    <p:sldId id="321" r:id="rId22"/>
    <p:sldId id="322" r:id="rId23"/>
    <p:sldId id="323" r:id="rId24"/>
    <p:sldId id="324" r:id="rId25"/>
    <p:sldId id="325" r:id="rId26"/>
    <p:sldId id="296" r:id="rId27"/>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8133"/>
    <a:srgbClr val="F4C3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98" autoAdjust="0"/>
    <p:restoredTop sz="93472" autoAdjust="0"/>
  </p:normalViewPr>
  <p:slideViewPr>
    <p:cSldViewPr snapToGrid="0">
      <p:cViewPr varScale="1">
        <p:scale>
          <a:sx n="97" d="100"/>
          <a:sy n="97" d="100"/>
        </p:scale>
        <p:origin x="23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43"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8C90A6-30D0-46CD-8E9A-8224D2D275FF}"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uk-UA"/>
        </a:p>
      </dgm:t>
    </dgm:pt>
    <dgm:pt modelId="{03898717-9C1B-4FA4-9A7F-F3A72FF7B85B}">
      <dgm:prSet phldrT="[Текст]"/>
      <dgm:spPr/>
      <dgm:t>
        <a:bodyPr/>
        <a:lstStyle/>
        <a:p>
          <a:pPr algn="ctr"/>
          <a:r>
            <a:rPr lang="ru-RU" dirty="0" smtClean="0">
              <a:latin typeface="Corbel" panose="020B0503020204020204" pitchFamily="34" charset="0"/>
            </a:rPr>
            <a:t>В </a:t>
          </a:r>
          <a:r>
            <a:rPr lang="ru-RU" dirty="0" err="1" smtClean="0">
              <a:latin typeface="Corbel" panose="020B0503020204020204" pitchFamily="34" charset="0"/>
            </a:rPr>
            <a:t>п’ятиденний</a:t>
          </a:r>
          <a:r>
            <a:rPr lang="ru-RU" dirty="0" smtClean="0">
              <a:latin typeface="Corbel" panose="020B0503020204020204" pitchFamily="34" charset="0"/>
            </a:rPr>
            <a:t> строк </a:t>
          </a:r>
          <a:r>
            <a:rPr lang="ru-RU" dirty="0" err="1" smtClean="0">
              <a:latin typeface="Corbel" panose="020B0503020204020204" pitchFamily="34" charset="0"/>
            </a:rPr>
            <a:t>повідомити</a:t>
          </a:r>
          <a:r>
            <a:rPr lang="ru-RU" dirty="0" smtClean="0">
              <a:latin typeface="Corbel" panose="020B0503020204020204" pitchFamily="34" charset="0"/>
            </a:rPr>
            <a:t> </a:t>
          </a:r>
          <a:r>
            <a:rPr lang="ru-RU" dirty="0" err="1" smtClean="0">
              <a:latin typeface="Corbel" panose="020B0503020204020204" pitchFamily="34" charset="0"/>
            </a:rPr>
            <a:t>податкову</a:t>
          </a:r>
          <a:r>
            <a:rPr lang="ru-RU" dirty="0" smtClean="0">
              <a:latin typeface="Corbel" panose="020B0503020204020204" pitchFamily="34" charset="0"/>
            </a:rPr>
            <a:t> службу про </a:t>
          </a:r>
          <a:r>
            <a:rPr lang="ru-RU" dirty="0" err="1" smtClean="0">
              <a:latin typeface="Corbel" panose="020B0503020204020204" pitchFamily="34" charset="0"/>
            </a:rPr>
            <a:t>цю</a:t>
          </a:r>
          <a:r>
            <a:rPr lang="ru-RU" dirty="0" smtClean="0">
              <a:latin typeface="Corbel" panose="020B0503020204020204" pitchFamily="34" charset="0"/>
            </a:rPr>
            <a:t> </a:t>
          </a:r>
          <a:r>
            <a:rPr lang="ru-RU" dirty="0" err="1" smtClean="0">
              <a:latin typeface="Corbel" panose="020B0503020204020204" pitchFamily="34" charset="0"/>
            </a:rPr>
            <a:t>подію</a:t>
          </a:r>
          <a:r>
            <a:rPr lang="ru-RU" dirty="0" smtClean="0">
              <a:latin typeface="Corbel" panose="020B0503020204020204" pitchFamily="34" charset="0"/>
            </a:rPr>
            <a:t> (пункт 44.5 ПК </a:t>
          </a:r>
          <a:r>
            <a:rPr lang="ru-RU" dirty="0" err="1" smtClean="0">
              <a:latin typeface="Corbel" panose="020B0503020204020204" pitchFamily="34" charset="0"/>
            </a:rPr>
            <a:t>України</a:t>
          </a:r>
          <a:r>
            <a:rPr lang="ru-RU" dirty="0" smtClean="0">
              <a:latin typeface="Corbel" panose="020B0503020204020204" pitchFamily="34" charset="0"/>
            </a:rPr>
            <a:t>).</a:t>
          </a:r>
          <a:endParaRPr lang="uk-UA" dirty="0">
            <a:latin typeface="Corbel" panose="020B0503020204020204" pitchFamily="34" charset="0"/>
          </a:endParaRPr>
        </a:p>
      </dgm:t>
    </dgm:pt>
    <dgm:pt modelId="{04360B9A-0DDD-4AB3-AA8F-E41CA2CBEC24}" type="parTrans" cxnId="{B23EF96B-ED0F-4906-ABBC-D7B871EE300E}">
      <dgm:prSet/>
      <dgm:spPr/>
      <dgm:t>
        <a:bodyPr/>
        <a:lstStyle/>
        <a:p>
          <a:endParaRPr lang="uk-UA"/>
        </a:p>
      </dgm:t>
    </dgm:pt>
    <dgm:pt modelId="{53FBB315-8549-4A0E-AF7D-2FB7A416D570}" type="sibTrans" cxnId="{B23EF96B-ED0F-4906-ABBC-D7B871EE300E}">
      <dgm:prSet/>
      <dgm:spPr/>
      <dgm:t>
        <a:bodyPr/>
        <a:lstStyle/>
        <a:p>
          <a:endParaRPr lang="uk-UA"/>
        </a:p>
      </dgm:t>
    </dgm:pt>
    <dgm:pt modelId="{B68A1CFD-F8B7-4A5F-B29F-D8C05717202F}">
      <dgm:prSet phldrT="[Текст]"/>
      <dgm:spPr/>
      <dgm:t>
        <a:bodyPr/>
        <a:lstStyle/>
        <a:p>
          <a:pPr algn="ctr"/>
          <a:r>
            <a:rPr lang="ru-RU" dirty="0" err="1" smtClean="0">
              <a:latin typeface="Corbel" panose="020B0503020204020204" pitchFamily="34" charset="0"/>
            </a:rPr>
            <a:t>Протягом</a:t>
          </a:r>
          <a:r>
            <a:rPr lang="ru-RU" dirty="0" smtClean="0">
              <a:latin typeface="Corbel" panose="020B0503020204020204" pitchFamily="34" charset="0"/>
            </a:rPr>
            <a:t> 90 </a:t>
          </a:r>
          <a:r>
            <a:rPr lang="ru-RU" dirty="0" err="1" smtClean="0">
              <a:latin typeface="Corbel" panose="020B0503020204020204" pitchFamily="34" charset="0"/>
            </a:rPr>
            <a:t>днів</a:t>
          </a:r>
          <a:r>
            <a:rPr lang="ru-RU" dirty="0" smtClean="0">
              <a:latin typeface="Corbel" panose="020B0503020204020204" pitchFamily="34" charset="0"/>
            </a:rPr>
            <a:t>, </a:t>
          </a:r>
          <a:r>
            <a:rPr lang="ru-RU" dirty="0" err="1" smtClean="0">
              <a:latin typeface="Corbel" panose="020B0503020204020204" pitchFamily="34" charset="0"/>
            </a:rPr>
            <a:t>що</a:t>
          </a:r>
          <a:r>
            <a:rPr lang="ru-RU" dirty="0" smtClean="0">
              <a:latin typeface="Corbel" panose="020B0503020204020204" pitchFamily="34" charset="0"/>
            </a:rPr>
            <a:t> </a:t>
          </a:r>
          <a:r>
            <a:rPr lang="ru-RU" dirty="0" err="1" smtClean="0">
              <a:latin typeface="Corbel" panose="020B0503020204020204" pitchFamily="34" charset="0"/>
            </a:rPr>
            <a:t>настають</a:t>
          </a:r>
          <a:r>
            <a:rPr lang="ru-RU" dirty="0" smtClean="0">
              <a:latin typeface="Corbel" panose="020B0503020204020204" pitchFamily="34" charset="0"/>
            </a:rPr>
            <a:t> за днем </a:t>
          </a:r>
          <a:r>
            <a:rPr lang="ru-RU" dirty="0" err="1" smtClean="0">
              <a:latin typeface="Corbel" panose="020B0503020204020204" pitchFamily="34" charset="0"/>
            </a:rPr>
            <a:t>повідомлення</a:t>
          </a:r>
          <a:r>
            <a:rPr lang="ru-RU" dirty="0" smtClean="0">
              <a:latin typeface="Corbel" panose="020B0503020204020204" pitchFamily="34" charset="0"/>
            </a:rPr>
            <a:t> </a:t>
          </a:r>
          <a:r>
            <a:rPr lang="ru-RU" dirty="0" err="1" smtClean="0">
              <a:latin typeface="Corbel" panose="020B0503020204020204" pitchFamily="34" charset="0"/>
            </a:rPr>
            <a:t>податкової</a:t>
          </a:r>
          <a:r>
            <a:rPr lang="ru-RU" dirty="0" smtClean="0">
              <a:latin typeface="Corbel" panose="020B0503020204020204" pitchFamily="34" charset="0"/>
            </a:rPr>
            <a:t> </a:t>
          </a:r>
          <a:r>
            <a:rPr lang="ru-RU" dirty="0" err="1" smtClean="0">
              <a:latin typeface="Corbel" panose="020B0503020204020204" pitchFamily="34" charset="0"/>
            </a:rPr>
            <a:t>служби</a:t>
          </a:r>
          <a:r>
            <a:rPr lang="ru-RU" dirty="0" smtClean="0">
              <a:latin typeface="Corbel" panose="020B0503020204020204" pitchFamily="34" charset="0"/>
            </a:rPr>
            <a:t> про </a:t>
          </a:r>
          <a:r>
            <a:rPr lang="ru-RU" dirty="0" err="1" smtClean="0">
              <a:latin typeface="Corbel" panose="020B0503020204020204" pitchFamily="34" charset="0"/>
            </a:rPr>
            <a:t>втрату</a:t>
          </a:r>
          <a:r>
            <a:rPr lang="ru-RU" dirty="0" smtClean="0">
              <a:latin typeface="Corbel" panose="020B0503020204020204" pitchFamily="34" charset="0"/>
            </a:rPr>
            <a:t>, ФОП повинен </a:t>
          </a:r>
          <a:r>
            <a:rPr lang="ru-RU" dirty="0" err="1" smtClean="0">
              <a:latin typeface="Corbel" panose="020B0503020204020204" pitchFamily="34" charset="0"/>
            </a:rPr>
            <a:t>відновити</a:t>
          </a:r>
          <a:r>
            <a:rPr lang="ru-RU" dirty="0" smtClean="0">
              <a:latin typeface="Corbel" panose="020B0503020204020204" pitchFamily="34" charset="0"/>
            </a:rPr>
            <a:t> книгу.</a:t>
          </a:r>
          <a:endParaRPr lang="uk-UA" dirty="0">
            <a:latin typeface="Corbel" panose="020B0503020204020204" pitchFamily="34" charset="0"/>
          </a:endParaRPr>
        </a:p>
      </dgm:t>
    </dgm:pt>
    <dgm:pt modelId="{5DEC0BF6-3341-4816-A35D-F4881A4A2380}" type="parTrans" cxnId="{52DE7FBA-199F-4922-AC14-710EFC9D1A62}">
      <dgm:prSet/>
      <dgm:spPr/>
      <dgm:t>
        <a:bodyPr/>
        <a:lstStyle/>
        <a:p>
          <a:endParaRPr lang="uk-UA"/>
        </a:p>
      </dgm:t>
    </dgm:pt>
    <dgm:pt modelId="{295F21EE-9CF0-4DFA-8E7C-F2339872E594}" type="sibTrans" cxnId="{52DE7FBA-199F-4922-AC14-710EFC9D1A62}">
      <dgm:prSet/>
      <dgm:spPr/>
      <dgm:t>
        <a:bodyPr/>
        <a:lstStyle/>
        <a:p>
          <a:endParaRPr lang="uk-UA"/>
        </a:p>
      </dgm:t>
    </dgm:pt>
    <dgm:pt modelId="{4EE5BDC0-0FA9-4A81-816E-50E0DF26F7BA}">
      <dgm:prSet phldrT="[Текст]"/>
      <dgm:spPr/>
      <dgm:t>
        <a:bodyPr/>
        <a:lstStyle/>
        <a:p>
          <a:pPr algn="ctr"/>
          <a:r>
            <a:rPr lang="ru-RU" dirty="0" err="1" smtClean="0">
              <a:latin typeface="Corbel" panose="020B0503020204020204" pitchFamily="34" charset="0"/>
            </a:rPr>
            <a:t>Повідомити</a:t>
          </a:r>
          <a:r>
            <a:rPr lang="ru-RU" dirty="0" smtClean="0">
              <a:latin typeface="Corbel" panose="020B0503020204020204" pitchFamily="34" charset="0"/>
            </a:rPr>
            <a:t> </a:t>
          </a:r>
          <a:r>
            <a:rPr lang="ru-RU" dirty="0" err="1" smtClean="0">
              <a:latin typeface="Corbel" panose="020B0503020204020204" pitchFamily="34" charset="0"/>
            </a:rPr>
            <a:t>правоохоронні</a:t>
          </a:r>
          <a:r>
            <a:rPr lang="ru-RU" dirty="0" smtClean="0">
              <a:latin typeface="Corbel" panose="020B0503020204020204" pitchFamily="34" charset="0"/>
            </a:rPr>
            <a:t> </a:t>
          </a:r>
          <a:r>
            <a:rPr lang="ru-RU" dirty="0" err="1" smtClean="0">
              <a:latin typeface="Corbel" panose="020B0503020204020204" pitchFamily="34" charset="0"/>
            </a:rPr>
            <a:t>органи</a:t>
          </a:r>
          <a:r>
            <a:rPr lang="ru-RU" dirty="0" smtClean="0">
              <a:latin typeface="Corbel" panose="020B0503020204020204" pitchFamily="34" charset="0"/>
            </a:rPr>
            <a:t> про </a:t>
          </a:r>
          <a:r>
            <a:rPr lang="ru-RU" dirty="0" err="1" smtClean="0">
              <a:latin typeface="Corbel" panose="020B0503020204020204" pitchFamily="34" charset="0"/>
            </a:rPr>
            <a:t>втрату</a:t>
          </a:r>
          <a:r>
            <a:rPr lang="ru-RU" dirty="0" smtClean="0">
              <a:latin typeface="Corbel" panose="020B0503020204020204" pitchFamily="34" charset="0"/>
            </a:rPr>
            <a:t> (пункт 6.10 Наказу </a:t>
          </a:r>
          <a:r>
            <a:rPr lang="ru-RU" dirty="0" err="1" smtClean="0">
              <a:latin typeface="Corbel" panose="020B0503020204020204" pitchFamily="34" charset="0"/>
            </a:rPr>
            <a:t>Міністерства</a:t>
          </a:r>
          <a:r>
            <a:rPr lang="ru-RU" dirty="0" smtClean="0">
              <a:latin typeface="Corbel" panose="020B0503020204020204" pitchFamily="34" charset="0"/>
            </a:rPr>
            <a:t> </a:t>
          </a:r>
          <a:r>
            <a:rPr lang="ru-RU" dirty="0" err="1" smtClean="0">
              <a:latin typeface="Corbel" panose="020B0503020204020204" pitchFamily="34" charset="0"/>
            </a:rPr>
            <a:t>фінансів</a:t>
          </a:r>
          <a:r>
            <a:rPr lang="ru-RU" dirty="0" smtClean="0">
              <a:latin typeface="Corbel" panose="020B0503020204020204" pitchFamily="34" charset="0"/>
            </a:rPr>
            <a:t> </a:t>
          </a:r>
          <a:r>
            <a:rPr lang="ru-RU" dirty="0" err="1" smtClean="0">
              <a:latin typeface="Corbel" panose="020B0503020204020204" pitchFamily="34" charset="0"/>
            </a:rPr>
            <a:t>від</a:t>
          </a:r>
          <a:r>
            <a:rPr lang="ru-RU" dirty="0" smtClean="0">
              <a:latin typeface="Corbel" panose="020B0503020204020204" pitchFamily="34" charset="0"/>
            </a:rPr>
            <a:t> 24.05.1995 № 88).</a:t>
          </a:r>
          <a:endParaRPr lang="uk-UA" dirty="0">
            <a:latin typeface="Corbel" panose="020B0503020204020204" pitchFamily="34" charset="0"/>
          </a:endParaRPr>
        </a:p>
      </dgm:t>
    </dgm:pt>
    <dgm:pt modelId="{872F6EA5-D05C-4E12-B49E-D7223C32F3A9}" type="parTrans" cxnId="{33716025-5355-4864-A571-FDFFFF93D280}">
      <dgm:prSet/>
      <dgm:spPr/>
      <dgm:t>
        <a:bodyPr/>
        <a:lstStyle/>
        <a:p>
          <a:endParaRPr lang="uk-UA"/>
        </a:p>
      </dgm:t>
    </dgm:pt>
    <dgm:pt modelId="{9C260613-0810-489E-A320-A167DA775739}" type="sibTrans" cxnId="{33716025-5355-4864-A571-FDFFFF93D280}">
      <dgm:prSet/>
      <dgm:spPr/>
      <dgm:t>
        <a:bodyPr/>
        <a:lstStyle/>
        <a:p>
          <a:endParaRPr lang="uk-UA"/>
        </a:p>
      </dgm:t>
    </dgm:pt>
    <dgm:pt modelId="{7EC7FD0F-FF9B-4747-BD9A-9E4850503475}" type="pres">
      <dgm:prSet presAssocID="{C68C90A6-30D0-46CD-8E9A-8224D2D275FF}" presName="rootnode" presStyleCnt="0">
        <dgm:presLayoutVars>
          <dgm:chMax/>
          <dgm:chPref/>
          <dgm:dir/>
          <dgm:animLvl val="lvl"/>
        </dgm:presLayoutVars>
      </dgm:prSet>
      <dgm:spPr/>
      <dgm:t>
        <a:bodyPr/>
        <a:lstStyle/>
        <a:p>
          <a:endParaRPr lang="uk-UA"/>
        </a:p>
      </dgm:t>
    </dgm:pt>
    <dgm:pt modelId="{73292D3E-B8E9-4BAC-B725-A136CFA82285}" type="pres">
      <dgm:prSet presAssocID="{03898717-9C1B-4FA4-9A7F-F3A72FF7B85B}" presName="composite" presStyleCnt="0"/>
      <dgm:spPr/>
    </dgm:pt>
    <dgm:pt modelId="{DFE5D37C-EA7A-4A50-98AE-9D87DC7A04E5}" type="pres">
      <dgm:prSet presAssocID="{03898717-9C1B-4FA4-9A7F-F3A72FF7B85B}" presName="bentUpArrow1" presStyleLbl="alignImgPlace1" presStyleIdx="0" presStyleCnt="2" custLinFactNeighborX="47774" custLinFactNeighborY="-1294"/>
      <dgm:spPr>
        <a:solidFill>
          <a:schemeClr val="accent4">
            <a:lumMod val="75000"/>
          </a:schemeClr>
        </a:solidFill>
      </dgm:spPr>
      <dgm:t>
        <a:bodyPr/>
        <a:lstStyle/>
        <a:p>
          <a:endParaRPr lang="ru-RU"/>
        </a:p>
      </dgm:t>
    </dgm:pt>
    <dgm:pt modelId="{480CFB5A-A9B3-4D68-BDD7-8274E3876CFC}" type="pres">
      <dgm:prSet presAssocID="{03898717-9C1B-4FA4-9A7F-F3A72FF7B85B}" presName="ParentText" presStyleLbl="node1" presStyleIdx="0" presStyleCnt="3" custScaleX="137443" custLinFactNeighborX="16868" custLinFactNeighborY="-1575">
        <dgm:presLayoutVars>
          <dgm:chMax val="1"/>
          <dgm:chPref val="1"/>
          <dgm:bulletEnabled val="1"/>
        </dgm:presLayoutVars>
      </dgm:prSet>
      <dgm:spPr/>
      <dgm:t>
        <a:bodyPr/>
        <a:lstStyle/>
        <a:p>
          <a:endParaRPr lang="uk-UA"/>
        </a:p>
      </dgm:t>
    </dgm:pt>
    <dgm:pt modelId="{8EC1DB13-3778-411C-942A-3670D0DBD0E9}" type="pres">
      <dgm:prSet presAssocID="{03898717-9C1B-4FA4-9A7F-F3A72FF7B85B}" presName="ChildText" presStyleLbl="revTx" presStyleIdx="0" presStyleCnt="2" custScaleX="433756" custLinFactX="100000" custLinFactNeighborX="164030" custLinFactNeighborY="-4357">
        <dgm:presLayoutVars>
          <dgm:chMax val="0"/>
          <dgm:chPref val="0"/>
          <dgm:bulletEnabled val="1"/>
        </dgm:presLayoutVars>
      </dgm:prSet>
      <dgm:spPr/>
      <dgm:t>
        <a:bodyPr/>
        <a:lstStyle/>
        <a:p>
          <a:endParaRPr lang="uk-UA"/>
        </a:p>
      </dgm:t>
    </dgm:pt>
    <dgm:pt modelId="{0B3DEA93-6221-4394-AF25-16946D610F1F}" type="pres">
      <dgm:prSet presAssocID="{53FBB315-8549-4A0E-AF7D-2FB7A416D570}" presName="sibTrans" presStyleCnt="0"/>
      <dgm:spPr/>
    </dgm:pt>
    <dgm:pt modelId="{8158BE1E-13BA-49CF-AC83-7C0A0F026E49}" type="pres">
      <dgm:prSet presAssocID="{B68A1CFD-F8B7-4A5F-B29F-D8C05717202F}" presName="composite" presStyleCnt="0"/>
      <dgm:spPr/>
    </dgm:pt>
    <dgm:pt modelId="{5310CFDF-4DE8-4350-AE2A-E6B6BB20AA1E}" type="pres">
      <dgm:prSet presAssocID="{B68A1CFD-F8B7-4A5F-B29F-D8C05717202F}" presName="bentUpArrow1" presStyleLbl="alignImgPlace1" presStyleIdx="1" presStyleCnt="2" custLinFactNeighborX="-6393" custLinFactNeighborY="1582"/>
      <dgm:spPr>
        <a:solidFill>
          <a:schemeClr val="accent4">
            <a:lumMod val="75000"/>
          </a:schemeClr>
        </a:solidFill>
      </dgm:spPr>
      <dgm:t>
        <a:bodyPr/>
        <a:lstStyle/>
        <a:p>
          <a:endParaRPr lang="ru-RU"/>
        </a:p>
      </dgm:t>
    </dgm:pt>
    <dgm:pt modelId="{78293DB1-49EF-46B9-9524-289F6ABA4ADB}" type="pres">
      <dgm:prSet presAssocID="{B68A1CFD-F8B7-4A5F-B29F-D8C05717202F}" presName="ParentText" presStyleLbl="node1" presStyleIdx="1" presStyleCnt="3" custScaleX="135025" custLinFactNeighborX="-12244" custLinFactNeighborY="1135">
        <dgm:presLayoutVars>
          <dgm:chMax val="1"/>
          <dgm:chPref val="1"/>
          <dgm:bulletEnabled val="1"/>
        </dgm:presLayoutVars>
      </dgm:prSet>
      <dgm:spPr/>
      <dgm:t>
        <a:bodyPr/>
        <a:lstStyle/>
        <a:p>
          <a:endParaRPr lang="uk-UA"/>
        </a:p>
      </dgm:t>
    </dgm:pt>
    <dgm:pt modelId="{C9033957-0863-4722-9097-16168E25A69F}" type="pres">
      <dgm:prSet presAssocID="{B68A1CFD-F8B7-4A5F-B29F-D8C05717202F}" presName="ChildText" presStyleLbl="revTx" presStyleIdx="1" presStyleCnt="2" custScaleX="287451" custLinFactNeighborX="77315" custLinFactNeighborY="778">
        <dgm:presLayoutVars>
          <dgm:chMax val="0"/>
          <dgm:chPref val="0"/>
          <dgm:bulletEnabled val="1"/>
        </dgm:presLayoutVars>
      </dgm:prSet>
      <dgm:spPr/>
      <dgm:t>
        <a:bodyPr/>
        <a:lstStyle/>
        <a:p>
          <a:endParaRPr lang="uk-UA"/>
        </a:p>
      </dgm:t>
    </dgm:pt>
    <dgm:pt modelId="{E34C7754-C648-4F2B-A3E4-529CF3F51C33}" type="pres">
      <dgm:prSet presAssocID="{295F21EE-9CF0-4DFA-8E7C-F2339872E594}" presName="sibTrans" presStyleCnt="0"/>
      <dgm:spPr/>
    </dgm:pt>
    <dgm:pt modelId="{AF5F6F02-A839-4431-A309-114774F05D4D}" type="pres">
      <dgm:prSet presAssocID="{4EE5BDC0-0FA9-4A81-816E-50E0DF26F7BA}" presName="composite" presStyleCnt="0"/>
      <dgm:spPr/>
    </dgm:pt>
    <dgm:pt modelId="{7FC69376-9FF8-4EAC-AB6E-F7E386F85FB6}" type="pres">
      <dgm:prSet presAssocID="{4EE5BDC0-0FA9-4A81-816E-50E0DF26F7BA}" presName="ParentText" presStyleLbl="node1" presStyleIdx="2" presStyleCnt="3" custScaleX="128981" custLinFactNeighborX="-55064" custLinFactNeighborY="16601">
        <dgm:presLayoutVars>
          <dgm:chMax val="1"/>
          <dgm:chPref val="1"/>
          <dgm:bulletEnabled val="1"/>
        </dgm:presLayoutVars>
      </dgm:prSet>
      <dgm:spPr/>
      <dgm:t>
        <a:bodyPr/>
        <a:lstStyle/>
        <a:p>
          <a:endParaRPr lang="uk-UA"/>
        </a:p>
      </dgm:t>
    </dgm:pt>
  </dgm:ptLst>
  <dgm:cxnLst>
    <dgm:cxn modelId="{B78E5049-0636-44CE-B34D-C5D3A9C07AB1}" type="presOf" srcId="{03898717-9C1B-4FA4-9A7F-F3A72FF7B85B}" destId="{480CFB5A-A9B3-4D68-BDD7-8274E3876CFC}" srcOrd="0" destOrd="0" presId="urn:microsoft.com/office/officeart/2005/8/layout/StepDownProcess"/>
    <dgm:cxn modelId="{ECC3335F-4932-4ECB-859A-795A4E8708ED}" type="presOf" srcId="{4EE5BDC0-0FA9-4A81-816E-50E0DF26F7BA}" destId="{7FC69376-9FF8-4EAC-AB6E-F7E386F85FB6}" srcOrd="0" destOrd="0" presId="urn:microsoft.com/office/officeart/2005/8/layout/StepDownProcess"/>
    <dgm:cxn modelId="{D83C16D5-FE4C-4A34-975A-C40C57983DFB}" type="presOf" srcId="{B68A1CFD-F8B7-4A5F-B29F-D8C05717202F}" destId="{78293DB1-49EF-46B9-9524-289F6ABA4ADB}" srcOrd="0" destOrd="0" presId="urn:microsoft.com/office/officeart/2005/8/layout/StepDownProcess"/>
    <dgm:cxn modelId="{33716025-5355-4864-A571-FDFFFF93D280}" srcId="{C68C90A6-30D0-46CD-8E9A-8224D2D275FF}" destId="{4EE5BDC0-0FA9-4A81-816E-50E0DF26F7BA}" srcOrd="2" destOrd="0" parTransId="{872F6EA5-D05C-4E12-B49E-D7223C32F3A9}" sibTransId="{9C260613-0810-489E-A320-A167DA775739}"/>
    <dgm:cxn modelId="{B23EF96B-ED0F-4906-ABBC-D7B871EE300E}" srcId="{C68C90A6-30D0-46CD-8E9A-8224D2D275FF}" destId="{03898717-9C1B-4FA4-9A7F-F3A72FF7B85B}" srcOrd="0" destOrd="0" parTransId="{04360B9A-0DDD-4AB3-AA8F-E41CA2CBEC24}" sibTransId="{53FBB315-8549-4A0E-AF7D-2FB7A416D570}"/>
    <dgm:cxn modelId="{B6B0AA9F-AF7A-45C9-A2A3-2EAB672B6E2F}" type="presOf" srcId="{C68C90A6-30D0-46CD-8E9A-8224D2D275FF}" destId="{7EC7FD0F-FF9B-4747-BD9A-9E4850503475}" srcOrd="0" destOrd="0" presId="urn:microsoft.com/office/officeart/2005/8/layout/StepDownProcess"/>
    <dgm:cxn modelId="{52DE7FBA-199F-4922-AC14-710EFC9D1A62}" srcId="{C68C90A6-30D0-46CD-8E9A-8224D2D275FF}" destId="{B68A1CFD-F8B7-4A5F-B29F-D8C05717202F}" srcOrd="1" destOrd="0" parTransId="{5DEC0BF6-3341-4816-A35D-F4881A4A2380}" sibTransId="{295F21EE-9CF0-4DFA-8E7C-F2339872E594}"/>
    <dgm:cxn modelId="{738BE3BE-CB88-4509-8ED1-2BAA92B0ADD0}" type="presParOf" srcId="{7EC7FD0F-FF9B-4747-BD9A-9E4850503475}" destId="{73292D3E-B8E9-4BAC-B725-A136CFA82285}" srcOrd="0" destOrd="0" presId="urn:microsoft.com/office/officeart/2005/8/layout/StepDownProcess"/>
    <dgm:cxn modelId="{727480EE-9366-4875-8F30-FB297A188FE8}" type="presParOf" srcId="{73292D3E-B8E9-4BAC-B725-A136CFA82285}" destId="{DFE5D37C-EA7A-4A50-98AE-9D87DC7A04E5}" srcOrd="0" destOrd="0" presId="urn:microsoft.com/office/officeart/2005/8/layout/StepDownProcess"/>
    <dgm:cxn modelId="{794E9F30-3A47-4274-A060-D0D6DF2A04CC}" type="presParOf" srcId="{73292D3E-B8E9-4BAC-B725-A136CFA82285}" destId="{480CFB5A-A9B3-4D68-BDD7-8274E3876CFC}" srcOrd="1" destOrd="0" presId="urn:microsoft.com/office/officeart/2005/8/layout/StepDownProcess"/>
    <dgm:cxn modelId="{E867EE89-E296-4ABB-9AFE-2C6BF6E9A16C}" type="presParOf" srcId="{73292D3E-B8E9-4BAC-B725-A136CFA82285}" destId="{8EC1DB13-3778-411C-942A-3670D0DBD0E9}" srcOrd="2" destOrd="0" presId="urn:microsoft.com/office/officeart/2005/8/layout/StepDownProcess"/>
    <dgm:cxn modelId="{D227CCFC-E289-4A7B-B1C9-8779561BC098}" type="presParOf" srcId="{7EC7FD0F-FF9B-4747-BD9A-9E4850503475}" destId="{0B3DEA93-6221-4394-AF25-16946D610F1F}" srcOrd="1" destOrd="0" presId="urn:microsoft.com/office/officeart/2005/8/layout/StepDownProcess"/>
    <dgm:cxn modelId="{B0747545-B146-4872-AAE4-844724AC614F}" type="presParOf" srcId="{7EC7FD0F-FF9B-4747-BD9A-9E4850503475}" destId="{8158BE1E-13BA-49CF-AC83-7C0A0F026E49}" srcOrd="2" destOrd="0" presId="urn:microsoft.com/office/officeart/2005/8/layout/StepDownProcess"/>
    <dgm:cxn modelId="{E69B9EFA-C451-42A8-8812-7DD9E2CA08C3}" type="presParOf" srcId="{8158BE1E-13BA-49CF-AC83-7C0A0F026E49}" destId="{5310CFDF-4DE8-4350-AE2A-E6B6BB20AA1E}" srcOrd="0" destOrd="0" presId="urn:microsoft.com/office/officeart/2005/8/layout/StepDownProcess"/>
    <dgm:cxn modelId="{FAD66E83-1391-4E30-BF53-7527B2158777}" type="presParOf" srcId="{8158BE1E-13BA-49CF-AC83-7C0A0F026E49}" destId="{78293DB1-49EF-46B9-9524-289F6ABA4ADB}" srcOrd="1" destOrd="0" presId="urn:microsoft.com/office/officeart/2005/8/layout/StepDownProcess"/>
    <dgm:cxn modelId="{DF1492CE-A528-4E68-9002-1E615A3E1CF2}" type="presParOf" srcId="{8158BE1E-13BA-49CF-AC83-7C0A0F026E49}" destId="{C9033957-0863-4722-9097-16168E25A69F}" srcOrd="2" destOrd="0" presId="urn:microsoft.com/office/officeart/2005/8/layout/StepDownProcess"/>
    <dgm:cxn modelId="{F2647683-7889-4F2B-8E96-F2B772D89025}" type="presParOf" srcId="{7EC7FD0F-FF9B-4747-BD9A-9E4850503475}" destId="{E34C7754-C648-4F2B-A3E4-529CF3F51C33}" srcOrd="3" destOrd="0" presId="urn:microsoft.com/office/officeart/2005/8/layout/StepDownProcess"/>
    <dgm:cxn modelId="{CEE5B6AE-A0E4-4E11-BAAA-1020AA08C3BB}" type="presParOf" srcId="{7EC7FD0F-FF9B-4747-BD9A-9E4850503475}" destId="{AF5F6F02-A839-4431-A309-114774F05D4D}" srcOrd="4" destOrd="0" presId="urn:microsoft.com/office/officeart/2005/8/layout/StepDownProcess"/>
    <dgm:cxn modelId="{80E4F99E-277D-439C-BD8F-5D36001E3AB6}" type="presParOf" srcId="{AF5F6F02-A839-4431-A309-114774F05D4D}" destId="{7FC69376-9FF8-4EAC-AB6E-F7E386F85FB6}"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E5D37C-EA7A-4A50-98AE-9D87DC7A04E5}">
      <dsp:nvSpPr>
        <dsp:cNvPr id="0" name=""/>
        <dsp:cNvSpPr/>
      </dsp:nvSpPr>
      <dsp:spPr>
        <a:xfrm rot="5400000">
          <a:off x="2679659" y="1100836"/>
          <a:ext cx="984866" cy="1121235"/>
        </a:xfrm>
        <a:prstGeom prst="bentUpArrow">
          <a:avLst>
            <a:gd name="adj1" fmla="val 32840"/>
            <a:gd name="adj2" fmla="val 25000"/>
            <a:gd name="adj3" fmla="val 35780"/>
          </a:avLst>
        </a:prstGeom>
        <a:solidFill>
          <a:schemeClr val="accent4">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0CFB5A-A9B3-4D68-BDD7-8274E3876CFC}">
      <dsp:nvSpPr>
        <dsp:cNvPr id="0" name=""/>
        <dsp:cNvSpPr/>
      </dsp:nvSpPr>
      <dsp:spPr>
        <a:xfrm>
          <a:off x="1852340" y="3558"/>
          <a:ext cx="2278715" cy="1160500"/>
        </a:xfrm>
        <a:prstGeom prst="roundRect">
          <a:avLst>
            <a:gd name="adj" fmla="val 166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kern="1200" dirty="0" smtClean="0">
              <a:latin typeface="Corbel" panose="020B0503020204020204" pitchFamily="34" charset="0"/>
            </a:rPr>
            <a:t>В </a:t>
          </a:r>
          <a:r>
            <a:rPr lang="ru-RU" sz="1300" kern="1200" dirty="0" err="1" smtClean="0">
              <a:latin typeface="Corbel" panose="020B0503020204020204" pitchFamily="34" charset="0"/>
            </a:rPr>
            <a:t>п’ятиденний</a:t>
          </a:r>
          <a:r>
            <a:rPr lang="ru-RU" sz="1300" kern="1200" dirty="0" smtClean="0">
              <a:latin typeface="Corbel" panose="020B0503020204020204" pitchFamily="34" charset="0"/>
            </a:rPr>
            <a:t> строк </a:t>
          </a:r>
          <a:r>
            <a:rPr lang="ru-RU" sz="1300" kern="1200" dirty="0" err="1" smtClean="0">
              <a:latin typeface="Corbel" panose="020B0503020204020204" pitchFamily="34" charset="0"/>
            </a:rPr>
            <a:t>повідомити</a:t>
          </a:r>
          <a:r>
            <a:rPr lang="ru-RU" sz="1300" kern="1200" dirty="0" smtClean="0">
              <a:latin typeface="Corbel" panose="020B0503020204020204" pitchFamily="34" charset="0"/>
            </a:rPr>
            <a:t> </a:t>
          </a:r>
          <a:r>
            <a:rPr lang="ru-RU" sz="1300" kern="1200" dirty="0" err="1" smtClean="0">
              <a:latin typeface="Corbel" panose="020B0503020204020204" pitchFamily="34" charset="0"/>
            </a:rPr>
            <a:t>податкову</a:t>
          </a:r>
          <a:r>
            <a:rPr lang="ru-RU" sz="1300" kern="1200" dirty="0" smtClean="0">
              <a:latin typeface="Corbel" panose="020B0503020204020204" pitchFamily="34" charset="0"/>
            </a:rPr>
            <a:t> службу про </a:t>
          </a:r>
          <a:r>
            <a:rPr lang="ru-RU" sz="1300" kern="1200" dirty="0" err="1" smtClean="0">
              <a:latin typeface="Corbel" panose="020B0503020204020204" pitchFamily="34" charset="0"/>
            </a:rPr>
            <a:t>цю</a:t>
          </a:r>
          <a:r>
            <a:rPr lang="ru-RU" sz="1300" kern="1200" dirty="0" smtClean="0">
              <a:latin typeface="Corbel" panose="020B0503020204020204" pitchFamily="34" charset="0"/>
            </a:rPr>
            <a:t> </a:t>
          </a:r>
          <a:r>
            <a:rPr lang="ru-RU" sz="1300" kern="1200" dirty="0" err="1" smtClean="0">
              <a:latin typeface="Corbel" panose="020B0503020204020204" pitchFamily="34" charset="0"/>
            </a:rPr>
            <a:t>подію</a:t>
          </a:r>
          <a:r>
            <a:rPr lang="ru-RU" sz="1300" kern="1200" dirty="0" smtClean="0">
              <a:latin typeface="Corbel" panose="020B0503020204020204" pitchFamily="34" charset="0"/>
            </a:rPr>
            <a:t> (пункт 44.5 ПК </a:t>
          </a:r>
          <a:r>
            <a:rPr lang="ru-RU" sz="1300" kern="1200" dirty="0" err="1" smtClean="0">
              <a:latin typeface="Corbel" panose="020B0503020204020204" pitchFamily="34" charset="0"/>
            </a:rPr>
            <a:t>України</a:t>
          </a:r>
          <a:r>
            <a:rPr lang="ru-RU" sz="1300" kern="1200" dirty="0" smtClean="0">
              <a:latin typeface="Corbel" panose="020B0503020204020204" pitchFamily="34" charset="0"/>
            </a:rPr>
            <a:t>).</a:t>
          </a:r>
          <a:endParaRPr lang="uk-UA" sz="1300" kern="1200" dirty="0">
            <a:latin typeface="Corbel" panose="020B0503020204020204" pitchFamily="34" charset="0"/>
          </a:endParaRPr>
        </a:p>
      </dsp:txBody>
      <dsp:txXfrm>
        <a:off x="1909001" y="60219"/>
        <a:ext cx="2165393" cy="1047178"/>
      </dsp:txXfrm>
    </dsp:sp>
    <dsp:sp modelId="{8EC1DB13-3778-411C-942A-3670D0DBD0E9}">
      <dsp:nvSpPr>
        <dsp:cNvPr id="0" name=""/>
        <dsp:cNvSpPr/>
      </dsp:nvSpPr>
      <dsp:spPr>
        <a:xfrm>
          <a:off x="4712487" y="91649"/>
          <a:ext cx="5230333" cy="937967"/>
        </a:xfrm>
        <a:prstGeom prst="rect">
          <a:avLst/>
        </a:prstGeom>
        <a:noFill/>
        <a:ln>
          <a:noFill/>
        </a:ln>
        <a:effectLst/>
      </dsp:spPr>
      <dsp:style>
        <a:lnRef idx="0">
          <a:scrgbClr r="0" g="0" b="0"/>
        </a:lnRef>
        <a:fillRef idx="0">
          <a:scrgbClr r="0" g="0" b="0"/>
        </a:fillRef>
        <a:effectRef idx="0">
          <a:scrgbClr r="0" g="0" b="0"/>
        </a:effectRef>
        <a:fontRef idx="minor"/>
      </dsp:style>
    </dsp:sp>
    <dsp:sp modelId="{5310CFDF-4DE8-4350-AE2A-E6B6BB20AA1E}">
      <dsp:nvSpPr>
        <dsp:cNvPr id="0" name=""/>
        <dsp:cNvSpPr/>
      </dsp:nvSpPr>
      <dsp:spPr>
        <a:xfrm rot="5400000">
          <a:off x="4518905" y="2432786"/>
          <a:ext cx="984866" cy="1121235"/>
        </a:xfrm>
        <a:prstGeom prst="bentUpArrow">
          <a:avLst>
            <a:gd name="adj1" fmla="val 32840"/>
            <a:gd name="adj2" fmla="val 25000"/>
            <a:gd name="adj3" fmla="val 35780"/>
          </a:avLst>
        </a:prstGeom>
        <a:solidFill>
          <a:schemeClr val="accent4">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293DB1-49EF-46B9-9524-289F6ABA4ADB}">
      <dsp:nvSpPr>
        <dsp:cNvPr id="0" name=""/>
        <dsp:cNvSpPr/>
      </dsp:nvSpPr>
      <dsp:spPr>
        <a:xfrm>
          <a:off x="3836313" y="1338633"/>
          <a:ext cx="2238626" cy="1160500"/>
        </a:xfrm>
        <a:prstGeom prst="roundRect">
          <a:avLst>
            <a:gd name="adj" fmla="val 166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kern="1200" dirty="0" err="1" smtClean="0">
              <a:latin typeface="Corbel" panose="020B0503020204020204" pitchFamily="34" charset="0"/>
            </a:rPr>
            <a:t>Протягом</a:t>
          </a:r>
          <a:r>
            <a:rPr lang="ru-RU" sz="1300" kern="1200" dirty="0" smtClean="0">
              <a:latin typeface="Corbel" panose="020B0503020204020204" pitchFamily="34" charset="0"/>
            </a:rPr>
            <a:t> 90 </a:t>
          </a:r>
          <a:r>
            <a:rPr lang="ru-RU" sz="1300" kern="1200" dirty="0" err="1" smtClean="0">
              <a:latin typeface="Corbel" panose="020B0503020204020204" pitchFamily="34" charset="0"/>
            </a:rPr>
            <a:t>днів</a:t>
          </a:r>
          <a:r>
            <a:rPr lang="ru-RU" sz="1300" kern="1200" dirty="0" smtClean="0">
              <a:latin typeface="Corbel" panose="020B0503020204020204" pitchFamily="34" charset="0"/>
            </a:rPr>
            <a:t>, </a:t>
          </a:r>
          <a:r>
            <a:rPr lang="ru-RU" sz="1300" kern="1200" dirty="0" err="1" smtClean="0">
              <a:latin typeface="Corbel" panose="020B0503020204020204" pitchFamily="34" charset="0"/>
            </a:rPr>
            <a:t>що</a:t>
          </a:r>
          <a:r>
            <a:rPr lang="ru-RU" sz="1300" kern="1200" dirty="0" smtClean="0">
              <a:latin typeface="Corbel" panose="020B0503020204020204" pitchFamily="34" charset="0"/>
            </a:rPr>
            <a:t> </a:t>
          </a:r>
          <a:r>
            <a:rPr lang="ru-RU" sz="1300" kern="1200" dirty="0" err="1" smtClean="0">
              <a:latin typeface="Corbel" panose="020B0503020204020204" pitchFamily="34" charset="0"/>
            </a:rPr>
            <a:t>настають</a:t>
          </a:r>
          <a:r>
            <a:rPr lang="ru-RU" sz="1300" kern="1200" dirty="0" smtClean="0">
              <a:latin typeface="Corbel" panose="020B0503020204020204" pitchFamily="34" charset="0"/>
            </a:rPr>
            <a:t> за днем </a:t>
          </a:r>
          <a:r>
            <a:rPr lang="ru-RU" sz="1300" kern="1200" dirty="0" err="1" smtClean="0">
              <a:latin typeface="Corbel" panose="020B0503020204020204" pitchFamily="34" charset="0"/>
            </a:rPr>
            <a:t>повідомлення</a:t>
          </a:r>
          <a:r>
            <a:rPr lang="ru-RU" sz="1300" kern="1200" dirty="0" smtClean="0">
              <a:latin typeface="Corbel" panose="020B0503020204020204" pitchFamily="34" charset="0"/>
            </a:rPr>
            <a:t> </a:t>
          </a:r>
          <a:r>
            <a:rPr lang="ru-RU" sz="1300" kern="1200" dirty="0" err="1" smtClean="0">
              <a:latin typeface="Corbel" panose="020B0503020204020204" pitchFamily="34" charset="0"/>
            </a:rPr>
            <a:t>податкової</a:t>
          </a:r>
          <a:r>
            <a:rPr lang="ru-RU" sz="1300" kern="1200" dirty="0" smtClean="0">
              <a:latin typeface="Corbel" panose="020B0503020204020204" pitchFamily="34" charset="0"/>
            </a:rPr>
            <a:t> </a:t>
          </a:r>
          <a:r>
            <a:rPr lang="ru-RU" sz="1300" kern="1200" dirty="0" err="1" smtClean="0">
              <a:latin typeface="Corbel" panose="020B0503020204020204" pitchFamily="34" charset="0"/>
            </a:rPr>
            <a:t>служби</a:t>
          </a:r>
          <a:r>
            <a:rPr lang="ru-RU" sz="1300" kern="1200" dirty="0" smtClean="0">
              <a:latin typeface="Corbel" panose="020B0503020204020204" pitchFamily="34" charset="0"/>
            </a:rPr>
            <a:t> про </a:t>
          </a:r>
          <a:r>
            <a:rPr lang="ru-RU" sz="1300" kern="1200" dirty="0" err="1" smtClean="0">
              <a:latin typeface="Corbel" panose="020B0503020204020204" pitchFamily="34" charset="0"/>
            </a:rPr>
            <a:t>втрату</a:t>
          </a:r>
          <a:r>
            <a:rPr lang="ru-RU" sz="1300" kern="1200" dirty="0" smtClean="0">
              <a:latin typeface="Corbel" panose="020B0503020204020204" pitchFamily="34" charset="0"/>
            </a:rPr>
            <a:t>, ФОП повинен </a:t>
          </a:r>
          <a:r>
            <a:rPr lang="ru-RU" sz="1300" kern="1200" dirty="0" err="1" smtClean="0">
              <a:latin typeface="Corbel" panose="020B0503020204020204" pitchFamily="34" charset="0"/>
            </a:rPr>
            <a:t>відновити</a:t>
          </a:r>
          <a:r>
            <a:rPr lang="ru-RU" sz="1300" kern="1200" dirty="0" smtClean="0">
              <a:latin typeface="Corbel" panose="020B0503020204020204" pitchFamily="34" charset="0"/>
            </a:rPr>
            <a:t> книгу.</a:t>
          </a:r>
          <a:endParaRPr lang="uk-UA" sz="1300" kern="1200" dirty="0">
            <a:latin typeface="Corbel" panose="020B0503020204020204" pitchFamily="34" charset="0"/>
          </a:endParaRPr>
        </a:p>
      </dsp:txBody>
      <dsp:txXfrm>
        <a:off x="3892974" y="1395294"/>
        <a:ext cx="2125304" cy="1047178"/>
      </dsp:txXfrm>
    </dsp:sp>
    <dsp:sp modelId="{C9033957-0863-4722-9097-16168E25A69F}">
      <dsp:nvSpPr>
        <dsp:cNvPr id="0" name=""/>
        <dsp:cNvSpPr/>
      </dsp:nvSpPr>
      <dsp:spPr>
        <a:xfrm>
          <a:off x="5789710" y="1443439"/>
          <a:ext cx="3466153" cy="937967"/>
        </a:xfrm>
        <a:prstGeom prst="rect">
          <a:avLst/>
        </a:prstGeom>
        <a:noFill/>
        <a:ln>
          <a:noFill/>
        </a:ln>
        <a:effectLst/>
      </dsp:spPr>
      <dsp:style>
        <a:lnRef idx="0">
          <a:scrgbClr r="0" g="0" b="0"/>
        </a:lnRef>
        <a:fillRef idx="0">
          <a:scrgbClr r="0" g="0" b="0"/>
        </a:fillRef>
        <a:effectRef idx="0">
          <a:scrgbClr r="0" g="0" b="0"/>
        </a:effectRef>
        <a:fontRef idx="minor"/>
      </dsp:style>
    </dsp:sp>
    <dsp:sp modelId="{7FC69376-9FF8-4EAC-AB6E-F7E386F85FB6}">
      <dsp:nvSpPr>
        <dsp:cNvPr id="0" name=""/>
        <dsp:cNvSpPr/>
      </dsp:nvSpPr>
      <dsp:spPr>
        <a:xfrm>
          <a:off x="5636945" y="2650924"/>
          <a:ext cx="2138421" cy="1160500"/>
        </a:xfrm>
        <a:prstGeom prst="roundRect">
          <a:avLst>
            <a:gd name="adj" fmla="val 166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kern="1200" dirty="0" err="1" smtClean="0">
              <a:latin typeface="Corbel" panose="020B0503020204020204" pitchFamily="34" charset="0"/>
            </a:rPr>
            <a:t>Повідомити</a:t>
          </a:r>
          <a:r>
            <a:rPr lang="ru-RU" sz="1300" kern="1200" dirty="0" smtClean="0">
              <a:latin typeface="Corbel" panose="020B0503020204020204" pitchFamily="34" charset="0"/>
            </a:rPr>
            <a:t> </a:t>
          </a:r>
          <a:r>
            <a:rPr lang="ru-RU" sz="1300" kern="1200" dirty="0" err="1" smtClean="0">
              <a:latin typeface="Corbel" panose="020B0503020204020204" pitchFamily="34" charset="0"/>
            </a:rPr>
            <a:t>правоохоронні</a:t>
          </a:r>
          <a:r>
            <a:rPr lang="ru-RU" sz="1300" kern="1200" dirty="0" smtClean="0">
              <a:latin typeface="Corbel" panose="020B0503020204020204" pitchFamily="34" charset="0"/>
            </a:rPr>
            <a:t> </a:t>
          </a:r>
          <a:r>
            <a:rPr lang="ru-RU" sz="1300" kern="1200" dirty="0" err="1" smtClean="0">
              <a:latin typeface="Corbel" panose="020B0503020204020204" pitchFamily="34" charset="0"/>
            </a:rPr>
            <a:t>органи</a:t>
          </a:r>
          <a:r>
            <a:rPr lang="ru-RU" sz="1300" kern="1200" dirty="0" smtClean="0">
              <a:latin typeface="Corbel" panose="020B0503020204020204" pitchFamily="34" charset="0"/>
            </a:rPr>
            <a:t> про </a:t>
          </a:r>
          <a:r>
            <a:rPr lang="ru-RU" sz="1300" kern="1200" dirty="0" err="1" smtClean="0">
              <a:latin typeface="Corbel" panose="020B0503020204020204" pitchFamily="34" charset="0"/>
            </a:rPr>
            <a:t>втрату</a:t>
          </a:r>
          <a:r>
            <a:rPr lang="ru-RU" sz="1300" kern="1200" dirty="0" smtClean="0">
              <a:latin typeface="Corbel" panose="020B0503020204020204" pitchFamily="34" charset="0"/>
            </a:rPr>
            <a:t> (пункт 6.10 Наказу </a:t>
          </a:r>
          <a:r>
            <a:rPr lang="ru-RU" sz="1300" kern="1200" dirty="0" err="1" smtClean="0">
              <a:latin typeface="Corbel" panose="020B0503020204020204" pitchFamily="34" charset="0"/>
            </a:rPr>
            <a:t>Міністерства</a:t>
          </a:r>
          <a:r>
            <a:rPr lang="ru-RU" sz="1300" kern="1200" dirty="0" smtClean="0">
              <a:latin typeface="Corbel" panose="020B0503020204020204" pitchFamily="34" charset="0"/>
            </a:rPr>
            <a:t> </a:t>
          </a:r>
          <a:r>
            <a:rPr lang="ru-RU" sz="1300" kern="1200" dirty="0" err="1" smtClean="0">
              <a:latin typeface="Corbel" panose="020B0503020204020204" pitchFamily="34" charset="0"/>
            </a:rPr>
            <a:t>фінансів</a:t>
          </a:r>
          <a:r>
            <a:rPr lang="ru-RU" sz="1300" kern="1200" dirty="0" smtClean="0">
              <a:latin typeface="Corbel" panose="020B0503020204020204" pitchFamily="34" charset="0"/>
            </a:rPr>
            <a:t> </a:t>
          </a:r>
          <a:r>
            <a:rPr lang="ru-RU" sz="1300" kern="1200" dirty="0" err="1" smtClean="0">
              <a:latin typeface="Corbel" panose="020B0503020204020204" pitchFamily="34" charset="0"/>
            </a:rPr>
            <a:t>від</a:t>
          </a:r>
          <a:r>
            <a:rPr lang="ru-RU" sz="1300" kern="1200" dirty="0" smtClean="0">
              <a:latin typeface="Corbel" panose="020B0503020204020204" pitchFamily="34" charset="0"/>
            </a:rPr>
            <a:t> 24.05.1995 № 88).</a:t>
          </a:r>
          <a:endParaRPr lang="uk-UA" sz="1300" kern="1200" dirty="0">
            <a:latin typeface="Corbel" panose="020B0503020204020204" pitchFamily="34" charset="0"/>
          </a:endParaRPr>
        </a:p>
      </dsp:txBody>
      <dsp:txXfrm>
        <a:off x="5693606" y="2707585"/>
        <a:ext cx="2025099" cy="1047178"/>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CBF6C172-8CC9-4032-998C-FF68F9C2AC60}" type="datetimeFigureOut">
              <a:rPr lang="uk-UA" smtClean="0"/>
              <a:t>07.08.2017</a:t>
            </a:fld>
            <a:endParaRPr lang="uk-UA"/>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3C2C8131-AFCE-4F62-857B-24D860E868DA}" type="slidenum">
              <a:rPr lang="uk-UA" smtClean="0"/>
              <a:t>‹#›</a:t>
            </a:fld>
            <a:endParaRPr lang="uk-UA"/>
          </a:p>
        </p:txBody>
      </p:sp>
    </p:spTree>
    <p:extLst>
      <p:ext uri="{BB962C8B-B14F-4D97-AF65-F5344CB8AC3E}">
        <p14:creationId xmlns:p14="http://schemas.microsoft.com/office/powerpoint/2010/main" val="2071201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2A4EA3DB-3223-4491-9849-3CD14D74A6D7}" type="datetimeFigureOut">
              <a:rPr lang="ru-RU" smtClean="0"/>
              <a:t>07.08.2017</a:t>
            </a:fld>
            <a:endParaRPr lang="ru-RU"/>
          </a:p>
        </p:txBody>
      </p:sp>
      <p:sp>
        <p:nvSpPr>
          <p:cNvPr id="5" name="Footer Placeholder 4"/>
          <p:cNvSpPr>
            <a:spLocks noGrp="1"/>
          </p:cNvSpPr>
          <p:nvPr>
            <p:ph type="ftr" sz="quarter" idx="11"/>
          </p:nvPr>
        </p:nvSpPr>
        <p:spPr>
          <a:xfrm>
            <a:off x="5332412" y="5883275"/>
            <a:ext cx="4324044" cy="365125"/>
          </a:xfrm>
        </p:spPr>
        <p:txBody>
          <a:bodyPr/>
          <a:lstStyle/>
          <a:p>
            <a:endParaRPr lang="ru-RU"/>
          </a:p>
        </p:txBody>
      </p:sp>
      <p:sp>
        <p:nvSpPr>
          <p:cNvPr id="6" name="Slide Number Placeholder 5"/>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1354892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A4EA3DB-3223-4491-9849-3CD14D74A6D7}" type="datetimeFigureOut">
              <a:rPr lang="ru-RU" smtClean="0"/>
              <a:t>07.08.2017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194063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A4EA3DB-3223-4491-9849-3CD14D74A6D7}" type="datetimeFigureOut">
              <a:rPr lang="ru-RU" smtClean="0"/>
              <a:t>07.08.2017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2226043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A4EA3DB-3223-4491-9849-3CD14D74A6D7}" type="datetimeFigureOut">
              <a:rPr lang="ru-RU" smtClean="0"/>
              <a:t>07.08.2017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4049540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A4EA3DB-3223-4491-9849-3CD14D74A6D7}" type="datetimeFigureOut">
              <a:rPr lang="ru-RU" smtClean="0"/>
              <a:t>07.08.2017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2427934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A4EA3DB-3223-4491-9849-3CD14D74A6D7}" type="datetimeFigureOut">
              <a:rPr lang="ru-RU" smtClean="0"/>
              <a:t>07.08.2017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3456182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A4EA3DB-3223-4491-9849-3CD14D74A6D7}" type="datetimeFigureOut">
              <a:rPr lang="ru-RU" smtClean="0"/>
              <a:t>07.08.2017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805889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A4EA3DB-3223-4491-9849-3CD14D74A6D7}" type="datetimeFigureOut">
              <a:rPr lang="ru-RU" smtClean="0"/>
              <a:t>07.08.2017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486388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A4EA3DB-3223-4491-9849-3CD14D74A6D7}" type="datetimeFigureOut">
              <a:rPr lang="ru-RU" smtClean="0"/>
              <a:t>07.08.2017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356181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A4EA3DB-3223-4491-9849-3CD14D74A6D7}" type="datetimeFigureOut">
              <a:rPr lang="ru-RU" smtClean="0"/>
              <a:t>07.08.2017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951856" y="5867131"/>
            <a:ext cx="551167" cy="365125"/>
          </a:xfrm>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2853684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A4EA3DB-3223-4491-9849-3CD14D74A6D7}" type="datetimeFigureOut">
              <a:rPr lang="ru-RU" smtClean="0"/>
              <a:t>07.08.2017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722295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A4EA3DB-3223-4491-9849-3CD14D74A6D7}" type="datetimeFigureOut">
              <a:rPr lang="ru-RU" smtClean="0"/>
              <a:t>07.08.2017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1122085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A4EA3DB-3223-4491-9849-3CD14D74A6D7}" type="datetimeFigureOut">
              <a:rPr lang="ru-RU" smtClean="0"/>
              <a:t>07.08.2017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4021381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A4EA3DB-3223-4491-9849-3CD14D74A6D7}" type="datetimeFigureOut">
              <a:rPr lang="ru-RU" smtClean="0"/>
              <a:t>07.08.2017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3786853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4EA3DB-3223-4491-9849-3CD14D74A6D7}" type="datetimeFigureOut">
              <a:rPr lang="ru-RU" smtClean="0"/>
              <a:t>07.08.2017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2209654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A4EA3DB-3223-4491-9849-3CD14D74A6D7}" type="datetimeFigureOut">
              <a:rPr lang="ru-RU" smtClean="0"/>
              <a:t>07.08.2017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1768326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A4EA3DB-3223-4491-9849-3CD14D74A6D7}" type="datetimeFigureOut">
              <a:rPr lang="ru-RU" smtClean="0"/>
              <a:t>07.08.2017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6C5F3D-35BF-4E14-879C-2E5A0D70A3E1}" type="slidenum">
              <a:rPr lang="ru-RU" smtClean="0"/>
              <a:t>‹#›</a:t>
            </a:fld>
            <a:endParaRPr lang="ru-RU"/>
          </a:p>
        </p:txBody>
      </p:sp>
    </p:spTree>
    <p:extLst>
      <p:ext uri="{BB962C8B-B14F-4D97-AF65-F5344CB8AC3E}">
        <p14:creationId xmlns:p14="http://schemas.microsoft.com/office/powerpoint/2010/main" val="657367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A4EA3DB-3223-4491-9849-3CD14D74A6D7}" type="datetimeFigureOut">
              <a:rPr lang="ru-RU" smtClean="0"/>
              <a:t>07.08.2017</a:t>
            </a:fld>
            <a:endParaRPr lang="ru-R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66C5F3D-35BF-4E14-879C-2E5A0D70A3E1}" type="slidenum">
              <a:rPr lang="ru-RU" smtClean="0"/>
              <a:t>‹#›</a:t>
            </a:fld>
            <a:endParaRPr lang="ru-RU"/>
          </a:p>
        </p:txBody>
      </p:sp>
    </p:spTree>
    <p:extLst>
      <p:ext uri="{BB962C8B-B14F-4D97-AF65-F5344CB8AC3E}">
        <p14:creationId xmlns:p14="http://schemas.microsoft.com/office/powerpoint/2010/main" val="2230502023"/>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 id="2147483850"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emf"/><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93495" y="1848235"/>
            <a:ext cx="9966158" cy="1907822"/>
          </a:xfrm>
        </p:spPr>
        <p:txBody>
          <a:bodyPr>
            <a:normAutofit/>
          </a:bodyPr>
          <a:lstStyle/>
          <a:p>
            <a:pPr algn="ctr"/>
            <a:r>
              <a:rPr lang="uk-UA" sz="4000" b="1" dirty="0" smtClean="0">
                <a:solidFill>
                  <a:srgbClr val="F08133"/>
                </a:solidFill>
                <a:latin typeface="Verdana" panose="020B0604030504040204" pitchFamily="34" charset="0"/>
                <a:ea typeface="Verdana" panose="020B0604030504040204" pitchFamily="34" charset="0"/>
                <a:cs typeface="Verdana" panose="020B0604030504040204" pitchFamily="34" charset="0"/>
              </a:rPr>
              <a:t>Особливості ведення книги обліку доходів і витрат ФОП </a:t>
            </a:r>
            <a:endParaRPr lang="ru-RU" sz="4000" b="1" dirty="0">
              <a:solidFill>
                <a:srgbClr val="F08133"/>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211459"/>
            <a:ext cx="2359023" cy="47180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Прямая соединительная линия 6"/>
          <p:cNvCxnSpPr/>
          <p:nvPr/>
        </p:nvCxnSpPr>
        <p:spPr>
          <a:xfrm>
            <a:off x="4048191" y="4650502"/>
            <a:ext cx="7704856" cy="0"/>
          </a:xfrm>
          <a:prstGeom prst="line">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 xmlns:a16="http://schemas.microsoft.com/office/drawing/2014/main" id="{E0E5E4F7-4A65-41E4-9324-883A1F4D6CF5}"/>
              </a:ext>
            </a:extLst>
          </p:cNvPr>
          <p:cNvSpPr txBox="1"/>
          <p:nvPr/>
        </p:nvSpPr>
        <p:spPr>
          <a:xfrm>
            <a:off x="6578222" y="4201021"/>
            <a:ext cx="4923970" cy="461665"/>
          </a:xfrm>
          <a:prstGeom prst="rect">
            <a:avLst/>
          </a:prstGeom>
          <a:noFill/>
          <a:effectLst>
            <a:outerShdw blurRad="50800" dist="38100" dir="2700000" algn="tl" rotWithShape="0">
              <a:prstClr val="black">
                <a:alpha val="40000"/>
              </a:prstClr>
            </a:outerShdw>
          </a:effectLst>
        </p:spPr>
        <p:txBody>
          <a:bodyPr wrap="square" rtlCol="0">
            <a:spAutoFit/>
          </a:bodyPr>
          <a:lstStyle/>
          <a:p>
            <a:r>
              <a:rPr lang="uk-UA" sz="2400" b="1" dirty="0" smtClean="0">
                <a:latin typeface="Tahoma" panose="020B0604030504040204" pitchFamily="34" charset="0"/>
                <a:ea typeface="Tahoma" panose="020B0604030504040204" pitchFamily="34" charset="0"/>
                <a:cs typeface="Tahoma" panose="020B0604030504040204" pitchFamily="34" charset="0"/>
              </a:rPr>
              <a:t>Чарторийський Костянтин </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 xmlns:a16="http://schemas.microsoft.com/office/drawing/2014/main" id="{EBDE09E6-AB14-4DCD-8061-1E50AAC7471B}"/>
              </a:ext>
            </a:extLst>
          </p:cNvPr>
          <p:cNvSpPr txBox="1"/>
          <p:nvPr/>
        </p:nvSpPr>
        <p:spPr>
          <a:xfrm>
            <a:off x="8275038" y="4690195"/>
            <a:ext cx="3227154" cy="461665"/>
          </a:xfrm>
          <a:prstGeom prst="rect">
            <a:avLst/>
          </a:prstGeom>
          <a:noFill/>
          <a:effectLst>
            <a:outerShdw blurRad="50800" dist="38100" dir="2700000" algn="tl" rotWithShape="0">
              <a:prstClr val="black">
                <a:alpha val="40000"/>
              </a:prstClr>
            </a:outerShdw>
          </a:effectLst>
        </p:spPr>
        <p:txBody>
          <a:bodyPr wrap="square" rtlCol="0">
            <a:spAutoFit/>
          </a:bodyPr>
          <a:lstStyle/>
          <a:p>
            <a:r>
              <a:rPr lang="uk-UA" sz="2400" b="1" dirty="0">
                <a:latin typeface="Tahoma" panose="020B0604030504040204" pitchFamily="34" charset="0"/>
                <a:ea typeface="Tahoma" panose="020B0604030504040204" pitchFamily="34" charset="0"/>
                <a:cs typeface="Tahoma" panose="020B0604030504040204" pitchFamily="34" charset="0"/>
              </a:rPr>
              <a:t>Експерт Та</a:t>
            </a:r>
            <a:r>
              <a:rPr lang="en-US" sz="2400" b="1" dirty="0" err="1">
                <a:latin typeface="Tahoma" panose="020B0604030504040204" pitchFamily="34" charset="0"/>
                <a:ea typeface="Tahoma" panose="020B0604030504040204" pitchFamily="34" charset="0"/>
                <a:cs typeface="Tahoma" panose="020B0604030504040204" pitchFamily="34" charset="0"/>
              </a:rPr>
              <a:t>xlink</a:t>
            </a:r>
            <a:r>
              <a:rPr lang="en-US" sz="2000" b="1" dirty="0">
                <a:latin typeface="Tahoma" panose="020B0604030504040204" pitchFamily="34" charset="0"/>
                <a:ea typeface="Tahoma" panose="020B0604030504040204" pitchFamily="34" charset="0"/>
                <a:cs typeface="Tahoma" panose="020B0604030504040204" pitchFamily="34" charset="0"/>
              </a:rPr>
              <a:t> </a:t>
            </a:r>
            <a:endParaRPr lang="ru-RU" sz="20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69304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Прямая соединительная линия 5"/>
          <p:cNvCxnSpPr/>
          <p:nvPr/>
        </p:nvCxnSpPr>
        <p:spPr>
          <a:xfrm flipV="1">
            <a:off x="1839424" y="1362602"/>
            <a:ext cx="9905203" cy="861"/>
          </a:xfrm>
          <a:prstGeom prst="line">
            <a:avLst/>
          </a:prstGeom>
          <a:noFill/>
          <a:ln w="25400" cap="flat" cmpd="sng" algn="ctr">
            <a:solidFill>
              <a:srgbClr val="F07F09">
                <a:shade val="95000"/>
                <a:satMod val="105000"/>
              </a:srgbClr>
            </a:solidFill>
            <a:prstDash val="solid"/>
          </a:ln>
          <a:effectLst/>
        </p:spPr>
      </p:cxnSp>
      <p:sp>
        <p:nvSpPr>
          <p:cNvPr id="7" name="Заголовок 1"/>
          <p:cNvSpPr>
            <a:spLocks noGrp="1"/>
          </p:cNvSpPr>
          <p:nvPr>
            <p:ph type="title"/>
          </p:nvPr>
        </p:nvSpPr>
        <p:spPr>
          <a:xfrm>
            <a:off x="1207302" y="782891"/>
            <a:ext cx="11169445" cy="579711"/>
          </a:xfrm>
        </p:spPr>
        <p:txBody>
          <a:bodyPr>
            <a:normAutofit/>
          </a:bodyPr>
          <a:lstStyle/>
          <a:p>
            <a:r>
              <a:rPr lang="ru-RU" sz="2400" b="1" dirty="0" err="1">
                <a:latin typeface="Corbel" panose="020B0503020204020204" pitchFamily="34" charset="0"/>
              </a:rPr>
              <a:t>Чи</a:t>
            </a:r>
            <a:r>
              <a:rPr lang="ru-RU" sz="2400" b="1" dirty="0">
                <a:latin typeface="Corbel" panose="020B0503020204020204" pitchFamily="34" charset="0"/>
              </a:rPr>
              <a:t> </a:t>
            </a:r>
            <a:r>
              <a:rPr lang="ru-RU" sz="2400" b="1" dirty="0" err="1">
                <a:latin typeface="Corbel" panose="020B0503020204020204" pitchFamily="34" charset="0"/>
              </a:rPr>
              <a:t>можна</a:t>
            </a:r>
            <a:r>
              <a:rPr lang="ru-RU" sz="2400" b="1" dirty="0">
                <a:latin typeface="Corbel" panose="020B0503020204020204" pitchFamily="34" charset="0"/>
              </a:rPr>
              <a:t> вести книгу </a:t>
            </a:r>
            <a:r>
              <a:rPr lang="ru-RU" sz="2400" b="1" dirty="0" err="1">
                <a:latin typeface="Corbel" panose="020B0503020204020204" pitchFamily="34" charset="0"/>
              </a:rPr>
              <a:t>обліку</a:t>
            </a:r>
            <a:r>
              <a:rPr lang="ru-RU" sz="2400" b="1" dirty="0">
                <a:latin typeface="Corbel" panose="020B0503020204020204" pitchFamily="34" charset="0"/>
              </a:rPr>
              <a:t> </a:t>
            </a:r>
            <a:r>
              <a:rPr lang="ru-RU" sz="2400" b="1" dirty="0" err="1">
                <a:latin typeface="Corbel" panose="020B0503020204020204" pitchFamily="34" charset="0"/>
              </a:rPr>
              <a:t>доходів</a:t>
            </a:r>
            <a:r>
              <a:rPr lang="ru-RU" sz="2400" b="1" dirty="0">
                <a:latin typeface="Corbel" panose="020B0503020204020204" pitchFamily="34" charset="0"/>
              </a:rPr>
              <a:t> та </a:t>
            </a:r>
            <a:r>
              <a:rPr lang="ru-RU" sz="2400" b="1" dirty="0" err="1">
                <a:latin typeface="Corbel" panose="020B0503020204020204" pitchFamily="34" charset="0"/>
              </a:rPr>
              <a:t>витрат</a:t>
            </a:r>
            <a:r>
              <a:rPr lang="ru-RU" sz="2400" b="1" dirty="0">
                <a:latin typeface="Corbel" panose="020B0503020204020204" pitchFamily="34" charset="0"/>
              </a:rPr>
              <a:t> в </a:t>
            </a:r>
            <a:r>
              <a:rPr lang="ru-RU" sz="2400" b="1" dirty="0" err="1">
                <a:latin typeface="Corbel" panose="020B0503020204020204" pitchFamily="34" charset="0"/>
              </a:rPr>
              <a:t>Excel</a:t>
            </a:r>
            <a:r>
              <a:rPr lang="ru-RU" sz="2400" b="1" dirty="0">
                <a:latin typeface="Corbel" panose="020B0503020204020204" pitchFamily="34" charset="0"/>
              </a:rPr>
              <a:t> а </a:t>
            </a:r>
            <a:r>
              <a:rPr lang="ru-RU" sz="2400" b="1" dirty="0" err="1">
                <a:latin typeface="Corbel" panose="020B0503020204020204" pitchFamily="34" charset="0"/>
              </a:rPr>
              <a:t>потім</a:t>
            </a:r>
            <a:r>
              <a:rPr lang="ru-RU" sz="2400" b="1" dirty="0">
                <a:latin typeface="Corbel" panose="020B0503020204020204" pitchFamily="34" charset="0"/>
              </a:rPr>
              <a:t> </a:t>
            </a:r>
            <a:r>
              <a:rPr lang="ru-RU" sz="2400" b="1" dirty="0" err="1">
                <a:latin typeface="Corbel" panose="020B0503020204020204" pitchFamily="34" charset="0"/>
              </a:rPr>
              <a:t>друкувати</a:t>
            </a:r>
            <a:r>
              <a:rPr lang="ru-RU" sz="2400" b="1" dirty="0">
                <a:latin typeface="Corbel" panose="020B0503020204020204" pitchFamily="34" charset="0"/>
              </a:rPr>
              <a:t> </a:t>
            </a:r>
            <a:r>
              <a:rPr lang="ru-RU" sz="2400" b="1" dirty="0" err="1">
                <a:latin typeface="Corbel" panose="020B0503020204020204" pitchFamily="34" charset="0"/>
              </a:rPr>
              <a:t>її</a:t>
            </a:r>
            <a:r>
              <a:rPr lang="ru-RU" sz="2400" b="1" dirty="0">
                <a:latin typeface="Corbel" panose="020B0503020204020204" pitchFamily="34" charset="0"/>
              </a:rPr>
              <a:t>?</a:t>
            </a:r>
            <a:endParaRPr lang="uk-UA" sz="2400" b="1" dirty="0">
              <a:latin typeface="Corbel" panose="020B0503020204020204" pitchFamily="34" charset="0"/>
            </a:endParaRPr>
          </a:p>
        </p:txBody>
      </p:sp>
      <p:sp>
        <p:nvSpPr>
          <p:cNvPr id="8" name="Объект 2"/>
          <p:cNvSpPr txBox="1">
            <a:spLocks/>
          </p:cNvSpPr>
          <p:nvPr/>
        </p:nvSpPr>
        <p:spPr>
          <a:xfrm>
            <a:off x="1716526" y="1577413"/>
            <a:ext cx="10013358"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lgn="just">
              <a:buNone/>
            </a:pPr>
            <a:r>
              <a:rPr lang="ru-RU" dirty="0" smtClean="0">
                <a:solidFill>
                  <a:srgbClr val="232B30"/>
                </a:solidFill>
                <a:latin typeface="Helvetica" panose="020B0604020202020204" pitchFamily="34" charset="0"/>
              </a:rPr>
              <a:t>Книгу </a:t>
            </a:r>
            <a:r>
              <a:rPr lang="ru-RU" dirty="0" err="1">
                <a:solidFill>
                  <a:srgbClr val="232B30"/>
                </a:solidFill>
                <a:latin typeface="Helvetica" panose="020B0604020202020204" pitchFamily="34" charset="0"/>
              </a:rPr>
              <a:t>можна</a:t>
            </a:r>
            <a:r>
              <a:rPr lang="ru-RU" dirty="0">
                <a:solidFill>
                  <a:srgbClr val="232B30"/>
                </a:solidFill>
                <a:latin typeface="Helvetica" panose="020B0604020202020204" pitchFamily="34" charset="0"/>
              </a:rPr>
              <a:t> вести </a:t>
            </a:r>
            <a:r>
              <a:rPr lang="ru-RU" dirty="0" err="1">
                <a:solidFill>
                  <a:srgbClr val="232B30"/>
                </a:solidFill>
                <a:latin typeface="Helvetica" panose="020B0604020202020204" pitchFamily="34" charset="0"/>
              </a:rPr>
              <a:t>тільки</a:t>
            </a:r>
            <a:r>
              <a:rPr lang="ru-RU" dirty="0">
                <a:solidFill>
                  <a:srgbClr val="232B30"/>
                </a:solidFill>
                <a:latin typeface="Helvetica" panose="020B0604020202020204" pitchFamily="34" charset="0"/>
              </a:rPr>
              <a:t> у </a:t>
            </a:r>
            <a:r>
              <a:rPr lang="ru-RU" dirty="0" err="1">
                <a:solidFill>
                  <a:srgbClr val="232B30"/>
                </a:solidFill>
                <a:latin typeface="Helvetica" panose="020B0604020202020204" pitchFamily="34" charset="0"/>
              </a:rPr>
              <a:t>паперовому</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вигляді</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після</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її</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реєстрації</a:t>
            </a:r>
            <a:r>
              <a:rPr lang="ru-RU" dirty="0">
                <a:solidFill>
                  <a:srgbClr val="232B30"/>
                </a:solidFill>
                <a:latin typeface="Helvetica" panose="020B0604020202020204" pitchFamily="34" charset="0"/>
              </a:rPr>
              <a:t> у </a:t>
            </a:r>
            <a:r>
              <a:rPr lang="ru-RU" dirty="0" err="1">
                <a:solidFill>
                  <a:srgbClr val="232B30"/>
                </a:solidFill>
                <a:latin typeface="Helvetica" panose="020B0604020202020204" pitchFamily="34" charset="0"/>
              </a:rPr>
              <a:t>податковій</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службі</a:t>
            </a:r>
            <a:r>
              <a:rPr lang="ru-RU" dirty="0">
                <a:solidFill>
                  <a:srgbClr val="232B30"/>
                </a:solidFill>
                <a:latin typeface="Helvetica" panose="020B0604020202020204" pitchFamily="34" charset="0"/>
              </a:rPr>
              <a:t> та в </a:t>
            </a:r>
            <a:r>
              <a:rPr lang="ru-RU" dirty="0" err="1">
                <a:solidFill>
                  <a:srgbClr val="232B30"/>
                </a:solidFill>
                <a:latin typeface="Helvetica" panose="020B0604020202020204" pitchFamily="34" charset="0"/>
              </a:rPr>
              <a:t>електронному</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вигляді</a:t>
            </a:r>
            <a:r>
              <a:rPr lang="ru-RU" dirty="0">
                <a:solidFill>
                  <a:srgbClr val="232B30"/>
                </a:solidFill>
                <a:latin typeface="Helvetica" panose="020B0604020202020204" pitchFamily="34" charset="0"/>
              </a:rPr>
              <a:t> у </a:t>
            </a:r>
            <a:r>
              <a:rPr lang="ru-RU" dirty="0" err="1">
                <a:solidFill>
                  <a:srgbClr val="232B30"/>
                </a:solidFill>
                <a:latin typeface="Helvetica" panose="020B0604020202020204" pitchFamily="34" charset="0"/>
              </a:rPr>
              <a:t>сервісі</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Електронний</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кабінет</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платника</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податків</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Проте</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звісно</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ніхто</a:t>
            </a:r>
            <a:r>
              <a:rPr lang="ru-RU" dirty="0">
                <a:solidFill>
                  <a:srgbClr val="232B30"/>
                </a:solidFill>
                <a:latin typeface="Helvetica" panose="020B0604020202020204" pitchFamily="34" charset="0"/>
              </a:rPr>
              <a:t> не </a:t>
            </a:r>
            <a:r>
              <a:rPr lang="ru-RU" dirty="0" err="1">
                <a:solidFill>
                  <a:srgbClr val="232B30"/>
                </a:solidFill>
                <a:latin typeface="Helvetica" panose="020B0604020202020204" pitchFamily="34" charset="0"/>
              </a:rPr>
              <a:t>забороняє</a:t>
            </a:r>
            <a:r>
              <a:rPr lang="ru-RU" dirty="0">
                <a:solidFill>
                  <a:srgbClr val="232B30"/>
                </a:solidFill>
                <a:latin typeface="Helvetica" panose="020B0604020202020204" pitchFamily="34" charset="0"/>
              </a:rPr>
              <a:t> вести </a:t>
            </a:r>
            <a:r>
              <a:rPr lang="ru-RU" dirty="0" err="1">
                <a:solidFill>
                  <a:srgbClr val="232B30"/>
                </a:solidFill>
                <a:latin typeface="Helvetica" panose="020B0604020202020204" pitchFamily="34" charset="0"/>
              </a:rPr>
              <a:t>чорновий</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варіант</a:t>
            </a:r>
            <a:r>
              <a:rPr lang="ru-RU" dirty="0">
                <a:solidFill>
                  <a:srgbClr val="232B30"/>
                </a:solidFill>
                <a:latin typeface="Helvetica" panose="020B0604020202020204" pitchFamily="34" charset="0"/>
              </a:rPr>
              <a:t> книги в </a:t>
            </a:r>
            <a:r>
              <a:rPr lang="ru-RU" dirty="0" err="1">
                <a:solidFill>
                  <a:srgbClr val="232B30"/>
                </a:solidFill>
                <a:latin typeface="Helvetica" panose="020B0604020202020204" pitchFamily="34" charset="0"/>
              </a:rPr>
              <a:t>Excel</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або</a:t>
            </a:r>
            <a:r>
              <a:rPr lang="ru-RU" dirty="0">
                <a:solidFill>
                  <a:srgbClr val="232B30"/>
                </a:solidFill>
                <a:latin typeface="Helvetica" panose="020B0604020202020204" pitchFamily="34" charset="0"/>
              </a:rPr>
              <a:t> в </a:t>
            </a:r>
            <a:r>
              <a:rPr lang="ru-RU" dirty="0" err="1">
                <a:solidFill>
                  <a:srgbClr val="232B30"/>
                </a:solidFill>
                <a:latin typeface="Helvetica" panose="020B0604020202020204" pitchFamily="34" charset="0"/>
              </a:rPr>
              <a:t>іншій</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програмі</a:t>
            </a:r>
            <a:r>
              <a:rPr lang="ru-RU" dirty="0">
                <a:solidFill>
                  <a:srgbClr val="232B30"/>
                </a:solidFill>
                <a:latin typeface="Helvetica" panose="020B0604020202020204" pitchFamily="34" charset="0"/>
              </a:rPr>
              <a:t>, а </a:t>
            </a:r>
            <a:r>
              <a:rPr lang="ru-RU" dirty="0" err="1">
                <a:solidFill>
                  <a:srgbClr val="232B30"/>
                </a:solidFill>
                <a:latin typeface="Helvetica" panose="020B0604020202020204" pitchFamily="34" charset="0"/>
              </a:rPr>
              <a:t>потім</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ці</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дані</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переносити</a:t>
            </a:r>
            <a:r>
              <a:rPr lang="ru-RU" dirty="0">
                <a:solidFill>
                  <a:srgbClr val="232B30"/>
                </a:solidFill>
                <a:latin typeface="Helvetica" panose="020B0604020202020204" pitchFamily="34" charset="0"/>
              </a:rPr>
              <a:t> у </a:t>
            </a:r>
            <a:r>
              <a:rPr lang="ru-RU" dirty="0" err="1">
                <a:solidFill>
                  <a:srgbClr val="232B30"/>
                </a:solidFill>
                <a:latin typeface="Helvetica" panose="020B0604020202020204" pitchFamily="34" charset="0"/>
              </a:rPr>
              <a:t>паперову</a:t>
            </a:r>
            <a:r>
              <a:rPr lang="ru-RU" dirty="0">
                <a:solidFill>
                  <a:srgbClr val="232B30"/>
                </a:solidFill>
                <a:latin typeface="Helvetica" panose="020B0604020202020204" pitchFamily="34" charset="0"/>
              </a:rPr>
              <a:t> книгу.</a:t>
            </a:r>
            <a:endParaRPr lang="uk-UA" dirty="0">
              <a:latin typeface="Corbel" panose="020B0503020204020204" pitchFamily="34" charset="0"/>
            </a:endParaRPr>
          </a:p>
        </p:txBody>
      </p:sp>
      <p:pic>
        <p:nvPicPr>
          <p:cNvPr id="12"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604" y="221291"/>
            <a:ext cx="2359023" cy="47180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Users\Ромчик\Desktop\insurance-icon-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48335" y="5578131"/>
            <a:ext cx="1081549" cy="1081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817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Прямая соединительная линия 5"/>
          <p:cNvCxnSpPr/>
          <p:nvPr/>
        </p:nvCxnSpPr>
        <p:spPr>
          <a:xfrm flipV="1">
            <a:off x="1839424" y="1362602"/>
            <a:ext cx="9905203" cy="861"/>
          </a:xfrm>
          <a:prstGeom prst="line">
            <a:avLst/>
          </a:prstGeom>
          <a:noFill/>
          <a:ln w="25400" cap="flat" cmpd="sng" algn="ctr">
            <a:solidFill>
              <a:srgbClr val="F07F09">
                <a:shade val="95000"/>
                <a:satMod val="105000"/>
              </a:srgbClr>
            </a:solidFill>
            <a:prstDash val="solid"/>
          </a:ln>
          <a:effectLst/>
        </p:spPr>
      </p:cxnSp>
      <p:sp>
        <p:nvSpPr>
          <p:cNvPr id="7" name="Заголовок 1"/>
          <p:cNvSpPr>
            <a:spLocks noGrp="1"/>
          </p:cNvSpPr>
          <p:nvPr>
            <p:ph type="title"/>
          </p:nvPr>
        </p:nvSpPr>
        <p:spPr>
          <a:xfrm>
            <a:off x="1207302" y="782891"/>
            <a:ext cx="11169445" cy="579711"/>
          </a:xfrm>
        </p:spPr>
        <p:txBody>
          <a:bodyPr>
            <a:normAutofit/>
          </a:bodyPr>
          <a:lstStyle/>
          <a:p>
            <a:r>
              <a:rPr lang="ru-RU" sz="2400" b="1" dirty="0" err="1">
                <a:latin typeface="Corbel" panose="020B0503020204020204" pitchFamily="34" charset="0"/>
              </a:rPr>
              <a:t>Якою</a:t>
            </a:r>
            <a:r>
              <a:rPr lang="ru-RU" sz="2400" b="1" dirty="0">
                <a:latin typeface="Corbel" panose="020B0503020204020204" pitchFamily="34" charset="0"/>
              </a:rPr>
              <a:t> ручкою </a:t>
            </a:r>
            <a:r>
              <a:rPr lang="ru-RU" sz="2400" b="1" dirty="0" err="1">
                <a:latin typeface="Corbel" panose="020B0503020204020204" pitchFamily="34" charset="0"/>
              </a:rPr>
              <a:t>можна</a:t>
            </a:r>
            <a:r>
              <a:rPr lang="ru-RU" sz="2400" b="1" dirty="0">
                <a:latin typeface="Corbel" panose="020B0503020204020204" pitchFamily="34" charset="0"/>
              </a:rPr>
              <a:t> </a:t>
            </a:r>
            <a:r>
              <a:rPr lang="ru-RU" sz="2400" b="1" dirty="0" err="1">
                <a:latin typeface="Corbel" panose="020B0503020204020204" pitchFamily="34" charset="0"/>
              </a:rPr>
              <a:t>вносити</a:t>
            </a:r>
            <a:r>
              <a:rPr lang="ru-RU" sz="2400" b="1" dirty="0">
                <a:latin typeface="Corbel" panose="020B0503020204020204" pitchFamily="34" charset="0"/>
              </a:rPr>
              <a:t> записи у книгу </a:t>
            </a:r>
            <a:r>
              <a:rPr lang="ru-RU" sz="2400" b="1" dirty="0" err="1">
                <a:latin typeface="Corbel" panose="020B0503020204020204" pitchFamily="34" charset="0"/>
              </a:rPr>
              <a:t>обліку</a:t>
            </a:r>
            <a:r>
              <a:rPr lang="ru-RU" sz="2400" b="1" dirty="0">
                <a:latin typeface="Corbel" panose="020B0503020204020204" pitchFamily="34" charset="0"/>
              </a:rPr>
              <a:t> </a:t>
            </a:r>
            <a:r>
              <a:rPr lang="ru-RU" sz="2400" b="1" dirty="0" err="1">
                <a:latin typeface="Corbel" panose="020B0503020204020204" pitchFamily="34" charset="0"/>
              </a:rPr>
              <a:t>доходів</a:t>
            </a:r>
            <a:r>
              <a:rPr lang="ru-RU" sz="2400" b="1" dirty="0">
                <a:latin typeface="Corbel" panose="020B0503020204020204" pitchFamily="34" charset="0"/>
              </a:rPr>
              <a:t> та </a:t>
            </a:r>
            <a:r>
              <a:rPr lang="ru-RU" sz="2400" b="1" dirty="0" err="1">
                <a:latin typeface="Corbel" panose="020B0503020204020204" pitchFamily="34" charset="0"/>
              </a:rPr>
              <a:t>витрат</a:t>
            </a:r>
            <a:r>
              <a:rPr lang="ru-RU" sz="2400" b="1" dirty="0">
                <a:latin typeface="Corbel" panose="020B0503020204020204" pitchFamily="34" charset="0"/>
              </a:rPr>
              <a:t>?</a:t>
            </a:r>
            <a:endParaRPr lang="uk-UA" sz="2400" b="1" dirty="0">
              <a:latin typeface="Corbel" panose="020B0503020204020204" pitchFamily="34" charset="0"/>
            </a:endParaRPr>
          </a:p>
        </p:txBody>
      </p:sp>
      <p:sp>
        <p:nvSpPr>
          <p:cNvPr id="8" name="Объект 2"/>
          <p:cNvSpPr txBox="1">
            <a:spLocks/>
          </p:cNvSpPr>
          <p:nvPr/>
        </p:nvSpPr>
        <p:spPr>
          <a:xfrm>
            <a:off x="1716526" y="1577413"/>
            <a:ext cx="10013358"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lgn="just">
              <a:buNone/>
            </a:pPr>
            <a:endParaRPr lang="ru-RU" dirty="0" smtClean="0">
              <a:solidFill>
                <a:srgbClr val="232B30"/>
              </a:solidFill>
              <a:latin typeface="Helvetica" panose="020B0604020202020204" pitchFamily="34" charset="0"/>
            </a:endParaRPr>
          </a:p>
          <a:p>
            <a:pPr marL="114300" indent="0" algn="just">
              <a:buNone/>
            </a:pPr>
            <a:endParaRPr lang="ru-RU" dirty="0">
              <a:solidFill>
                <a:srgbClr val="232B30"/>
              </a:solidFill>
              <a:latin typeface="Helvetica" panose="020B0604020202020204" pitchFamily="34" charset="0"/>
            </a:endParaRPr>
          </a:p>
          <a:p>
            <a:pPr marL="114300" indent="0" algn="just">
              <a:buNone/>
            </a:pPr>
            <a:endParaRPr lang="ru-RU" dirty="0" smtClean="0">
              <a:solidFill>
                <a:srgbClr val="232B30"/>
              </a:solidFill>
              <a:latin typeface="Helvetica" panose="020B0604020202020204" pitchFamily="34" charset="0"/>
            </a:endParaRPr>
          </a:p>
        </p:txBody>
      </p:sp>
      <p:pic>
        <p:nvPicPr>
          <p:cNvPr id="12"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604" y="221291"/>
            <a:ext cx="2359023" cy="47180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Ромчик\Desktop\document-with-check-mark_318-4548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4627" y="5673089"/>
            <a:ext cx="900000" cy="900000"/>
          </a:xfrm>
          <a:prstGeom prst="rect">
            <a:avLst/>
          </a:prstGeom>
          <a:noFill/>
          <a:extLst>
            <a:ext uri="{909E8E84-426E-40DD-AFC4-6F175D3DCCD1}">
              <a14:hiddenFill xmlns:a14="http://schemas.microsoft.com/office/drawing/2010/main">
                <a:solidFill>
                  <a:srgbClr val="FFFFFF"/>
                </a:solidFill>
              </a14:hiddenFill>
            </a:ext>
          </a:extLst>
        </p:spPr>
      </p:pic>
      <p:sp>
        <p:nvSpPr>
          <p:cNvPr id="9" name="Скругленный прямоугольник 8"/>
          <p:cNvSpPr/>
          <p:nvPr/>
        </p:nvSpPr>
        <p:spPr>
          <a:xfrm>
            <a:off x="1839424" y="2487869"/>
            <a:ext cx="9905203" cy="720080"/>
          </a:xfrm>
          <a:prstGeom prst="roundRect">
            <a:avLst/>
          </a:prstGeom>
          <a:solidFill>
            <a:schemeClr val="accent1">
              <a:lumMod val="60000"/>
              <a:lumOff val="4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2400" dirty="0" err="1"/>
              <a:t>Згідно</a:t>
            </a:r>
            <a:r>
              <a:rPr lang="ru-RU" sz="2400" dirty="0"/>
              <a:t> </a:t>
            </a:r>
            <a:r>
              <a:rPr lang="ru-RU" sz="2400" dirty="0" err="1"/>
              <a:t>частини</a:t>
            </a:r>
            <a:r>
              <a:rPr lang="ru-RU" sz="2400" dirty="0"/>
              <a:t> 3 пункту 3 Наказу №481 записи у </a:t>
            </a:r>
            <a:r>
              <a:rPr lang="ru-RU" sz="2400" dirty="0" err="1"/>
              <a:t>Книзі</a:t>
            </a:r>
            <a:r>
              <a:rPr lang="ru-RU" sz="2400" dirty="0"/>
              <a:t> </a:t>
            </a:r>
            <a:r>
              <a:rPr lang="ru-RU" sz="2400" dirty="0" err="1"/>
              <a:t>виконуються</a:t>
            </a:r>
            <a:r>
              <a:rPr lang="ru-RU" sz="2400" dirty="0"/>
              <a:t> </a:t>
            </a:r>
            <a:r>
              <a:rPr lang="ru-RU" sz="2400" dirty="0" err="1"/>
              <a:t>розбірливо</a:t>
            </a:r>
            <a:r>
              <a:rPr lang="ru-RU" sz="2400" dirty="0"/>
              <a:t> </a:t>
            </a:r>
            <a:r>
              <a:rPr lang="ru-RU" sz="2400" dirty="0" err="1"/>
              <a:t>чорнилом</a:t>
            </a:r>
            <a:r>
              <a:rPr lang="ru-RU" sz="2400" dirty="0"/>
              <a:t> темного </a:t>
            </a:r>
            <a:r>
              <a:rPr lang="ru-RU" sz="2400" dirty="0" err="1"/>
              <a:t>кольору</a:t>
            </a:r>
            <a:r>
              <a:rPr lang="ru-RU" sz="2400" dirty="0"/>
              <a:t> </a:t>
            </a:r>
            <a:r>
              <a:rPr lang="ru-RU" sz="2400" dirty="0" err="1"/>
              <a:t>або</a:t>
            </a:r>
            <a:r>
              <a:rPr lang="ru-RU" sz="2400" dirty="0"/>
              <a:t> кульковою ручкою.</a:t>
            </a:r>
            <a:endParaRPr lang="ru-RU" sz="2400" dirty="0"/>
          </a:p>
        </p:txBody>
      </p:sp>
    </p:spTree>
    <p:extLst>
      <p:ext uri="{BB962C8B-B14F-4D97-AF65-F5344CB8AC3E}">
        <p14:creationId xmlns:p14="http://schemas.microsoft.com/office/powerpoint/2010/main" val="316395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Прямая соединительная линия 5"/>
          <p:cNvCxnSpPr/>
          <p:nvPr/>
        </p:nvCxnSpPr>
        <p:spPr>
          <a:xfrm flipV="1">
            <a:off x="1839424" y="1362602"/>
            <a:ext cx="9905203" cy="861"/>
          </a:xfrm>
          <a:prstGeom prst="line">
            <a:avLst/>
          </a:prstGeom>
          <a:noFill/>
          <a:ln w="25400" cap="flat" cmpd="sng" algn="ctr">
            <a:solidFill>
              <a:srgbClr val="F07F09">
                <a:shade val="95000"/>
                <a:satMod val="105000"/>
              </a:srgbClr>
            </a:solidFill>
            <a:prstDash val="solid"/>
          </a:ln>
          <a:effectLst/>
        </p:spPr>
      </p:cxnSp>
      <p:sp>
        <p:nvSpPr>
          <p:cNvPr id="7" name="Заголовок 1"/>
          <p:cNvSpPr>
            <a:spLocks noGrp="1"/>
          </p:cNvSpPr>
          <p:nvPr>
            <p:ph type="title"/>
          </p:nvPr>
        </p:nvSpPr>
        <p:spPr>
          <a:xfrm>
            <a:off x="1207302" y="782891"/>
            <a:ext cx="11169445" cy="579711"/>
          </a:xfrm>
        </p:spPr>
        <p:txBody>
          <a:bodyPr>
            <a:normAutofit/>
          </a:bodyPr>
          <a:lstStyle/>
          <a:p>
            <a:r>
              <a:rPr lang="ru-RU" sz="2400" b="1" dirty="0" err="1">
                <a:latin typeface="Corbel" panose="020B0503020204020204" pitchFamily="34" charset="0"/>
              </a:rPr>
              <a:t>Що</a:t>
            </a:r>
            <a:r>
              <a:rPr lang="ru-RU" sz="2400" b="1" dirty="0">
                <a:latin typeface="Corbel" panose="020B0503020204020204" pitchFamily="34" charset="0"/>
              </a:rPr>
              <a:t> </a:t>
            </a:r>
            <a:r>
              <a:rPr lang="ru-RU" sz="2400" b="1" dirty="0" err="1">
                <a:latin typeface="Corbel" panose="020B0503020204020204" pitchFamily="34" charset="0"/>
              </a:rPr>
              <a:t>робити</a:t>
            </a:r>
            <a:r>
              <a:rPr lang="ru-RU" sz="2400" b="1" dirty="0">
                <a:latin typeface="Corbel" panose="020B0503020204020204" pitchFamily="34" charset="0"/>
              </a:rPr>
              <a:t> </a:t>
            </a:r>
            <a:r>
              <a:rPr lang="ru-RU" sz="2400" b="1" dirty="0" err="1">
                <a:latin typeface="Corbel" panose="020B0503020204020204" pitchFamily="34" charset="0"/>
              </a:rPr>
              <a:t>підприємцю</a:t>
            </a:r>
            <a:r>
              <a:rPr lang="ru-RU" sz="2400" b="1" dirty="0">
                <a:latin typeface="Corbel" panose="020B0503020204020204" pitchFamily="34" charset="0"/>
              </a:rPr>
              <a:t>, </a:t>
            </a:r>
            <a:r>
              <a:rPr lang="ru-RU" sz="2400" b="1" dirty="0" err="1">
                <a:latin typeface="Corbel" panose="020B0503020204020204" pitchFamily="34" charset="0"/>
              </a:rPr>
              <a:t>якщо</a:t>
            </a:r>
            <a:r>
              <a:rPr lang="ru-RU" sz="2400" b="1" dirty="0">
                <a:latin typeface="Corbel" panose="020B0503020204020204" pitchFamily="34" charset="0"/>
              </a:rPr>
              <a:t> </a:t>
            </a:r>
            <a:r>
              <a:rPr lang="ru-RU" sz="2400" b="1" dirty="0" err="1">
                <a:latin typeface="Corbel" panose="020B0503020204020204" pitchFamily="34" charset="0"/>
              </a:rPr>
              <a:t>він</a:t>
            </a:r>
            <a:r>
              <a:rPr lang="ru-RU" sz="2400" b="1" dirty="0">
                <a:latin typeface="Corbel" panose="020B0503020204020204" pitchFamily="34" charset="0"/>
              </a:rPr>
              <a:t> </a:t>
            </a:r>
            <a:r>
              <a:rPr lang="ru-RU" sz="2400" b="1" dirty="0" err="1">
                <a:latin typeface="Corbel" panose="020B0503020204020204" pitchFamily="34" charset="0"/>
              </a:rPr>
              <a:t>втратив</a:t>
            </a:r>
            <a:r>
              <a:rPr lang="ru-RU" sz="2400" b="1" dirty="0">
                <a:latin typeface="Corbel" panose="020B0503020204020204" pitchFamily="34" charset="0"/>
              </a:rPr>
              <a:t> книгу </a:t>
            </a:r>
            <a:r>
              <a:rPr lang="ru-RU" sz="2400" b="1" dirty="0" err="1">
                <a:latin typeface="Corbel" panose="020B0503020204020204" pitchFamily="34" charset="0"/>
              </a:rPr>
              <a:t>обліку</a:t>
            </a:r>
            <a:r>
              <a:rPr lang="ru-RU" sz="2400" b="1" dirty="0">
                <a:latin typeface="Corbel" panose="020B0503020204020204" pitchFamily="34" charset="0"/>
              </a:rPr>
              <a:t> </a:t>
            </a:r>
            <a:r>
              <a:rPr lang="ru-RU" sz="2400" b="1" dirty="0" err="1">
                <a:latin typeface="Corbel" panose="020B0503020204020204" pitchFamily="34" charset="0"/>
              </a:rPr>
              <a:t>доходів</a:t>
            </a:r>
            <a:r>
              <a:rPr lang="ru-RU" sz="2400" b="1" dirty="0">
                <a:latin typeface="Corbel" panose="020B0503020204020204" pitchFamily="34" charset="0"/>
              </a:rPr>
              <a:t> та </a:t>
            </a:r>
            <a:r>
              <a:rPr lang="ru-RU" sz="2400" b="1" dirty="0" err="1">
                <a:latin typeface="Corbel" panose="020B0503020204020204" pitchFamily="34" charset="0"/>
              </a:rPr>
              <a:t>витрат</a:t>
            </a:r>
            <a:r>
              <a:rPr lang="ru-RU" sz="2400" b="1" dirty="0">
                <a:latin typeface="Corbel" panose="020B0503020204020204" pitchFamily="34" charset="0"/>
              </a:rPr>
              <a:t>?</a:t>
            </a:r>
            <a:endParaRPr lang="uk-UA" sz="2400" b="1" dirty="0">
              <a:latin typeface="Corbel" panose="020B0503020204020204" pitchFamily="34" charset="0"/>
            </a:endParaRPr>
          </a:p>
        </p:txBody>
      </p:sp>
      <p:pic>
        <p:nvPicPr>
          <p:cNvPr id="12"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604" y="221291"/>
            <a:ext cx="2359023" cy="47180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Схема 8"/>
          <p:cNvGraphicFramePr/>
          <p:nvPr>
            <p:extLst>
              <p:ext uri="{D42A27DB-BD31-4B8C-83A1-F6EECF244321}">
                <p14:modId xmlns:p14="http://schemas.microsoft.com/office/powerpoint/2010/main" val="667859000"/>
              </p:ext>
            </p:extLst>
          </p:nvPr>
        </p:nvGraphicFramePr>
        <p:xfrm>
          <a:off x="1527583" y="1773297"/>
          <a:ext cx="10217043" cy="3811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2" descr="C:\Users\Ромчик\Desktop\risk_management-51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923373" y="5654122"/>
            <a:ext cx="901262" cy="901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561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Прямая соединительная линия 5"/>
          <p:cNvCxnSpPr/>
          <p:nvPr/>
        </p:nvCxnSpPr>
        <p:spPr>
          <a:xfrm flipV="1">
            <a:off x="1839424" y="1362602"/>
            <a:ext cx="9905203" cy="861"/>
          </a:xfrm>
          <a:prstGeom prst="line">
            <a:avLst/>
          </a:prstGeom>
          <a:noFill/>
          <a:ln w="25400" cap="flat" cmpd="sng" algn="ctr">
            <a:solidFill>
              <a:srgbClr val="F07F09">
                <a:shade val="95000"/>
                <a:satMod val="105000"/>
              </a:srgbClr>
            </a:solidFill>
            <a:prstDash val="solid"/>
          </a:ln>
          <a:effectLst/>
        </p:spPr>
      </p:cxnSp>
      <p:sp>
        <p:nvSpPr>
          <p:cNvPr id="7" name="Заголовок 1"/>
          <p:cNvSpPr>
            <a:spLocks noGrp="1"/>
          </p:cNvSpPr>
          <p:nvPr>
            <p:ph type="title"/>
          </p:nvPr>
        </p:nvSpPr>
        <p:spPr>
          <a:xfrm>
            <a:off x="1207302" y="782030"/>
            <a:ext cx="11169445" cy="579711"/>
          </a:xfrm>
        </p:spPr>
        <p:txBody>
          <a:bodyPr>
            <a:normAutofit fontScale="90000"/>
          </a:bodyPr>
          <a:lstStyle/>
          <a:p>
            <a:r>
              <a:rPr lang="ru-RU" sz="2400" b="1" dirty="0">
                <a:latin typeface="Corbel" panose="020B0503020204020204" pitchFamily="34" charset="0"/>
              </a:rPr>
              <a:t>Як </a:t>
            </a:r>
            <a:r>
              <a:rPr lang="ru-RU" sz="2400" b="1" dirty="0" err="1">
                <a:latin typeface="Corbel" panose="020B0503020204020204" pitchFamily="34" charset="0"/>
              </a:rPr>
              <a:t>робити</a:t>
            </a:r>
            <a:r>
              <a:rPr lang="ru-RU" sz="2400" b="1" dirty="0">
                <a:latin typeface="Corbel" panose="020B0503020204020204" pitchFamily="34" charset="0"/>
              </a:rPr>
              <a:t> записи у </a:t>
            </a:r>
            <a:r>
              <a:rPr lang="ru-RU" sz="2400" b="1" dirty="0" err="1">
                <a:latin typeface="Corbel" panose="020B0503020204020204" pitchFamily="34" charset="0"/>
              </a:rPr>
              <a:t>нову</a:t>
            </a:r>
            <a:r>
              <a:rPr lang="ru-RU" sz="2400" b="1" dirty="0">
                <a:latin typeface="Corbel" panose="020B0503020204020204" pitchFamily="34" charset="0"/>
              </a:rPr>
              <a:t> книгу </a:t>
            </a:r>
            <a:r>
              <a:rPr lang="ru-RU" sz="2400" b="1" dirty="0" err="1">
                <a:latin typeface="Corbel" panose="020B0503020204020204" pitchFamily="34" charset="0"/>
              </a:rPr>
              <a:t>обліку</a:t>
            </a:r>
            <a:r>
              <a:rPr lang="ru-RU" sz="2400" b="1" dirty="0">
                <a:latin typeface="Corbel" panose="020B0503020204020204" pitchFamily="34" charset="0"/>
              </a:rPr>
              <a:t> </a:t>
            </a:r>
            <a:r>
              <a:rPr lang="ru-RU" sz="2400" b="1" dirty="0" err="1">
                <a:latin typeface="Corbel" panose="020B0503020204020204" pitchFamily="34" charset="0"/>
              </a:rPr>
              <a:t>доходів</a:t>
            </a:r>
            <a:r>
              <a:rPr lang="ru-RU" sz="2400" b="1" dirty="0">
                <a:latin typeface="Corbel" panose="020B0503020204020204" pitchFamily="34" charset="0"/>
              </a:rPr>
              <a:t> та </a:t>
            </a:r>
            <a:r>
              <a:rPr lang="ru-RU" sz="2400" b="1" dirty="0" err="1">
                <a:latin typeface="Corbel" panose="020B0503020204020204" pitchFamily="34" charset="0"/>
              </a:rPr>
              <a:t>витрат</a:t>
            </a:r>
            <a:r>
              <a:rPr lang="ru-RU" sz="2400" b="1" dirty="0">
                <a:latin typeface="Corbel" panose="020B0503020204020204" pitchFamily="34" charset="0"/>
              </a:rPr>
              <a:t>, </a:t>
            </a:r>
            <a:r>
              <a:rPr lang="ru-RU" sz="2400" b="1" dirty="0" err="1">
                <a:latin typeface="Corbel" panose="020B0503020204020204" pitchFamily="34" charset="0"/>
              </a:rPr>
              <a:t>якщо</a:t>
            </a:r>
            <a:r>
              <a:rPr lang="ru-RU" sz="2400" b="1" dirty="0">
                <a:latin typeface="Corbel" panose="020B0503020204020204" pitchFamily="34" charset="0"/>
              </a:rPr>
              <a:t> </a:t>
            </a:r>
            <a:r>
              <a:rPr lang="ru-RU" sz="2400" b="1" dirty="0" err="1">
                <a:latin typeface="Corbel" panose="020B0503020204020204" pitchFamily="34" charset="0"/>
              </a:rPr>
              <a:t>попередня</a:t>
            </a:r>
            <a:r>
              <a:rPr lang="ru-RU" sz="2400" b="1" dirty="0">
                <a:latin typeface="Corbel" panose="020B0503020204020204" pitchFamily="34" charset="0"/>
              </a:rPr>
              <a:t> </a:t>
            </a:r>
            <a:r>
              <a:rPr lang="ru-RU" sz="2400" b="1" dirty="0" err="1">
                <a:latin typeface="Corbel" panose="020B0503020204020204" pitchFamily="34" charset="0"/>
              </a:rPr>
              <a:t>закінчилася</a:t>
            </a:r>
            <a:r>
              <a:rPr lang="ru-RU" sz="2400" b="1" dirty="0">
                <a:latin typeface="Corbel" panose="020B0503020204020204" pitchFamily="34" charset="0"/>
              </a:rPr>
              <a:t>?</a:t>
            </a:r>
            <a:endParaRPr lang="uk-UA" sz="2400" b="1" dirty="0">
              <a:latin typeface="Corbel" panose="020B0503020204020204" pitchFamily="34" charset="0"/>
            </a:endParaRPr>
          </a:p>
        </p:txBody>
      </p:sp>
      <p:sp>
        <p:nvSpPr>
          <p:cNvPr id="8" name="Объект 2"/>
          <p:cNvSpPr txBox="1">
            <a:spLocks/>
          </p:cNvSpPr>
          <p:nvPr/>
        </p:nvSpPr>
        <p:spPr>
          <a:xfrm>
            <a:off x="1839424" y="2074501"/>
            <a:ext cx="10013358"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lgn="just">
              <a:buNone/>
            </a:pPr>
            <a:r>
              <a:rPr lang="ru-RU" dirty="0" err="1">
                <a:solidFill>
                  <a:srgbClr val="232B30"/>
                </a:solidFill>
                <a:latin typeface="Helvetica" panose="020B0604020202020204" pitchFamily="34" charset="0"/>
              </a:rPr>
              <a:t>Відповідно</a:t>
            </a:r>
            <a:r>
              <a:rPr lang="ru-RU" dirty="0">
                <a:solidFill>
                  <a:srgbClr val="232B30"/>
                </a:solidFill>
                <a:latin typeface="Helvetica" panose="020B0604020202020204" pitchFamily="34" charset="0"/>
              </a:rPr>
              <a:t> до </a:t>
            </a:r>
            <a:r>
              <a:rPr lang="ru-RU" dirty="0" err="1">
                <a:solidFill>
                  <a:srgbClr val="232B30"/>
                </a:solidFill>
                <a:latin typeface="Helvetica" panose="020B0604020202020204" pitchFamily="34" charset="0"/>
              </a:rPr>
              <a:t>частини</a:t>
            </a:r>
            <a:r>
              <a:rPr lang="ru-RU" dirty="0">
                <a:solidFill>
                  <a:srgbClr val="232B30"/>
                </a:solidFill>
                <a:latin typeface="Helvetica" panose="020B0604020202020204" pitchFamily="34" charset="0"/>
              </a:rPr>
              <a:t> 4 пункту 3 Наказу №481 у </a:t>
            </a:r>
            <a:r>
              <a:rPr lang="ru-RU" dirty="0" err="1">
                <a:solidFill>
                  <a:srgbClr val="232B30"/>
                </a:solidFill>
                <a:latin typeface="Helvetica" panose="020B0604020202020204" pitchFamily="34" charset="0"/>
              </a:rPr>
              <a:t>разі</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необхідності</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реєстрації</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нової</a:t>
            </a:r>
            <a:r>
              <a:rPr lang="ru-RU" dirty="0">
                <a:solidFill>
                  <a:srgbClr val="232B30"/>
                </a:solidFill>
                <a:latin typeface="Helvetica" panose="020B0604020202020204" pitchFamily="34" charset="0"/>
              </a:rPr>
              <a:t> Книги записи в </a:t>
            </a:r>
            <a:r>
              <a:rPr lang="ru-RU" dirty="0" err="1">
                <a:solidFill>
                  <a:srgbClr val="232B30"/>
                </a:solidFill>
                <a:latin typeface="Helvetica" panose="020B0604020202020204" pitchFamily="34" charset="0"/>
              </a:rPr>
              <a:t>ній</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продовжуються</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наростаючим</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підсумком</a:t>
            </a:r>
            <a:r>
              <a:rPr lang="ru-RU" dirty="0">
                <a:solidFill>
                  <a:srgbClr val="232B30"/>
                </a:solidFill>
                <a:latin typeface="Helvetica" panose="020B0604020202020204" pitchFamily="34" charset="0"/>
              </a:rPr>
              <a:t>, а </a:t>
            </a:r>
            <a:r>
              <a:rPr lang="ru-RU" dirty="0" err="1">
                <a:solidFill>
                  <a:srgbClr val="232B30"/>
                </a:solidFill>
                <a:latin typeface="Helvetica" panose="020B0604020202020204" pitchFamily="34" charset="0"/>
              </a:rPr>
              <a:t>попередня</a:t>
            </a:r>
            <a:r>
              <a:rPr lang="ru-RU" dirty="0">
                <a:solidFill>
                  <a:srgbClr val="232B30"/>
                </a:solidFill>
                <a:latin typeface="Helvetica" panose="020B0604020202020204" pitchFamily="34" charset="0"/>
              </a:rPr>
              <a:t> Книга </a:t>
            </a:r>
            <a:r>
              <a:rPr lang="ru-RU" dirty="0" err="1">
                <a:solidFill>
                  <a:srgbClr val="232B30"/>
                </a:solidFill>
                <a:latin typeface="Helvetica" panose="020B0604020202020204" pitchFamily="34" charset="0"/>
              </a:rPr>
              <a:t>залишається</a:t>
            </a:r>
            <a:r>
              <a:rPr lang="ru-RU" dirty="0">
                <a:solidFill>
                  <a:srgbClr val="232B30"/>
                </a:solidFill>
                <a:latin typeface="Helvetica" panose="020B0604020202020204" pitchFamily="34" charset="0"/>
              </a:rPr>
              <a:t> у </a:t>
            </a:r>
            <a:r>
              <a:rPr lang="ru-RU" dirty="0" err="1" smtClean="0">
                <a:solidFill>
                  <a:srgbClr val="232B30"/>
                </a:solidFill>
                <a:latin typeface="Helvetica" panose="020B0604020202020204" pitchFamily="34" charset="0"/>
              </a:rPr>
              <a:t>фізичної</a:t>
            </a:r>
            <a:r>
              <a:rPr lang="ru-RU" dirty="0" smtClean="0">
                <a:solidFill>
                  <a:srgbClr val="232B30"/>
                </a:solidFill>
                <a:latin typeface="Helvetica" panose="020B0604020202020204" pitchFamily="34" charset="0"/>
              </a:rPr>
              <a:t> особи - </a:t>
            </a:r>
            <a:r>
              <a:rPr lang="ru-RU" dirty="0" err="1" smtClean="0">
                <a:solidFill>
                  <a:srgbClr val="232B30"/>
                </a:solidFill>
                <a:latin typeface="Helvetica" panose="020B0604020202020204" pitchFamily="34" charset="0"/>
              </a:rPr>
              <a:t>підприємця</a:t>
            </a:r>
            <a:r>
              <a:rPr lang="ru-RU" dirty="0">
                <a:solidFill>
                  <a:srgbClr val="232B30"/>
                </a:solidFill>
                <a:latin typeface="Helvetica" panose="020B0604020202020204" pitchFamily="34" charset="0"/>
              </a:rPr>
              <a:t>.</a:t>
            </a:r>
            <a:endParaRPr lang="uk-UA" dirty="0">
              <a:latin typeface="Corbel" panose="020B0503020204020204" pitchFamily="34" charset="0"/>
            </a:endParaRPr>
          </a:p>
        </p:txBody>
      </p:sp>
      <p:pic>
        <p:nvPicPr>
          <p:cNvPr id="12"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604" y="221291"/>
            <a:ext cx="2359023" cy="47180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Users\Ромчик\Desktop\insurance-icon-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71233" y="5597796"/>
            <a:ext cx="1081549" cy="1081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186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211459"/>
            <a:ext cx="2359023" cy="471805"/>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a:extLst>
              <a:ext uri="{FF2B5EF4-FFF2-40B4-BE49-F238E27FC236}">
                <a16:creationId xmlns="" xmlns:a16="http://schemas.microsoft.com/office/drawing/2014/main" id="{B143B7C6-C4EA-449B-8B89-05EF8D6B0FC4}"/>
              </a:ext>
            </a:extLst>
          </p:cNvPr>
          <p:cNvSpPr>
            <a:spLocks noGrp="1"/>
          </p:cNvSpPr>
          <p:nvPr>
            <p:ph type="title"/>
          </p:nvPr>
        </p:nvSpPr>
        <p:spPr>
          <a:xfrm>
            <a:off x="1632588" y="1204057"/>
            <a:ext cx="10018713" cy="1187355"/>
          </a:xfrm>
          <a:ln>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uk-UA" sz="2000" b="1" dirty="0" smtClean="0"/>
              <a:t>Строки зберігання Книги обліку доходів і витрат</a:t>
            </a:r>
            <a:endParaRPr lang="ru-RU"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1632589" y="2912205"/>
            <a:ext cx="10018713" cy="2670603"/>
          </a:xfrm>
          <a:prstGeom prst="rect">
            <a:avLst/>
          </a:prstGeom>
          <a:solidFill>
            <a:schemeClr val="accent6">
              <a:lumMod val="60000"/>
              <a:lumOff val="40000"/>
            </a:schemeClr>
          </a:solidFill>
          <a:ln w="12700" cap="flat" cmpd="sng" algn="ctr">
            <a:solidFill>
              <a:srgbClr val="F07F09">
                <a:shade val="95000"/>
                <a:satMod val="105000"/>
              </a:srgbClr>
            </a:solidFill>
            <a:prstDash val="solid"/>
          </a:ln>
          <a:effectLst/>
        </p:spPr>
        <p:txBody>
          <a:bodyPr wrap="square" rtlCol="0">
            <a:spAutoFit/>
          </a:bodyPr>
          <a:lstStyle/>
          <a:p>
            <a:pPr marL="285750" lvl="0" algn="just">
              <a:lnSpc>
                <a:spcPct val="115000"/>
              </a:lnSpc>
              <a:spcBef>
                <a:spcPct val="20000"/>
              </a:spcBef>
              <a:buClr>
                <a:srgbClr val="F08133">
                  <a:lumMod val="75000"/>
                </a:srgbClr>
              </a:buClr>
              <a:buSzPct val="145000"/>
            </a:pP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Для книги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обліку</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доходів</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та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витрат</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ФОП на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загальній</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системі</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діють</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загальні</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строки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зберігання</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документів</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які</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використовуються</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для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складання</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податкової</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звітності</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Ці</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строки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встановлені</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пунктом 44.3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Податкового</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кодексу та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складають</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1095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днів</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з дня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подання</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податкової</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звітності</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для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складення</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якої</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використовувалася</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книга.</a:t>
            </a:r>
          </a:p>
          <a:p>
            <a:pPr marL="285750" lvl="0" algn="just">
              <a:lnSpc>
                <a:spcPct val="115000"/>
              </a:lnSpc>
              <a:spcBef>
                <a:spcPct val="20000"/>
              </a:spcBef>
              <a:buClr>
                <a:srgbClr val="F08133">
                  <a:lumMod val="75000"/>
                </a:srgbClr>
              </a:buClr>
              <a:buSzPct val="145000"/>
            </a:pPr>
            <a:endPar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285750" lvl="0" algn="just">
              <a:lnSpc>
                <a:spcPct val="115000"/>
              </a:lnSpc>
              <a:spcBef>
                <a:spcPct val="20000"/>
              </a:spcBef>
              <a:buClr>
                <a:srgbClr val="F08133">
                  <a:lumMod val="75000"/>
                </a:srgbClr>
              </a:buClr>
              <a:buSzPct val="145000"/>
            </a:pP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Також</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відповідно</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до пункту 8 Наказу №481 книга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зберігається</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у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самозайнятої</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особи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протягом</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3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років</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після</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закінчення</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звітного</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періоду</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в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якому</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здійснено</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останній</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запис</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b="1" u="sng"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2" descr="C:\Users\Ромчик\Desktop\page1_icon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1777" y="5688534"/>
            <a:ext cx="1057176" cy="1057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93324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211459"/>
            <a:ext cx="2359023" cy="471805"/>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1"/>
          <p:cNvSpPr>
            <a:spLocks noGrp="1"/>
          </p:cNvSpPr>
          <p:nvPr>
            <p:ph type="title"/>
          </p:nvPr>
        </p:nvSpPr>
        <p:spPr>
          <a:xfrm>
            <a:off x="1821498" y="916769"/>
            <a:ext cx="10075533" cy="579711"/>
          </a:xfrm>
        </p:spPr>
        <p:txBody>
          <a:bodyPr>
            <a:normAutofit/>
          </a:bodyPr>
          <a:lstStyle/>
          <a:p>
            <a:r>
              <a:rPr lang="ru-RU" sz="3100" b="1" dirty="0">
                <a:latin typeface="Corbel" panose="020B0503020204020204" pitchFamily="34" charset="0"/>
              </a:rPr>
              <a:t>Графа 1 «</a:t>
            </a:r>
            <a:r>
              <a:rPr lang="ru-RU" sz="3100" b="1" dirty="0" err="1">
                <a:latin typeface="Corbel" panose="020B0503020204020204" pitchFamily="34" charset="0"/>
              </a:rPr>
              <a:t>Період</a:t>
            </a:r>
            <a:r>
              <a:rPr lang="ru-RU" sz="3100" b="1" dirty="0">
                <a:latin typeface="Corbel" panose="020B0503020204020204" pitchFamily="34" charset="0"/>
              </a:rPr>
              <a:t> </a:t>
            </a:r>
            <a:r>
              <a:rPr lang="ru-RU" sz="3100" b="1" dirty="0" err="1">
                <a:latin typeface="Corbel" panose="020B0503020204020204" pitchFamily="34" charset="0"/>
              </a:rPr>
              <a:t>обліку</a:t>
            </a:r>
            <a:r>
              <a:rPr lang="ru-RU" sz="3100" b="1" dirty="0">
                <a:latin typeface="Corbel" panose="020B0503020204020204" pitchFamily="34" charset="0"/>
              </a:rPr>
              <a:t> (день, </a:t>
            </a:r>
            <a:r>
              <a:rPr lang="ru-RU" sz="3100" b="1" dirty="0" err="1">
                <a:latin typeface="Corbel" panose="020B0503020204020204" pitchFamily="34" charset="0"/>
              </a:rPr>
              <a:t>місяць</a:t>
            </a:r>
            <a:r>
              <a:rPr lang="ru-RU" sz="3100" b="1" dirty="0">
                <a:latin typeface="Corbel" panose="020B0503020204020204" pitchFamily="34" charset="0"/>
              </a:rPr>
              <a:t>, квартал, </a:t>
            </a:r>
            <a:r>
              <a:rPr lang="ru-RU" sz="3100" b="1" dirty="0" err="1">
                <a:latin typeface="Corbel" panose="020B0503020204020204" pitchFamily="34" charset="0"/>
              </a:rPr>
              <a:t>рік</a:t>
            </a:r>
            <a:r>
              <a:rPr lang="ru-RU" sz="3100" b="1" dirty="0">
                <a:latin typeface="Corbel" panose="020B0503020204020204" pitchFamily="34" charset="0"/>
              </a:rPr>
              <a:t>)»</a:t>
            </a:r>
            <a:endParaRPr lang="uk-UA" sz="3200" b="1" dirty="0">
              <a:latin typeface="Corbel" panose="020B0503020204020204" pitchFamily="34" charset="0"/>
            </a:endParaRPr>
          </a:p>
        </p:txBody>
      </p:sp>
      <p:sp>
        <p:nvSpPr>
          <p:cNvPr id="10" name="Объект 2"/>
          <p:cNvSpPr txBox="1">
            <a:spLocks/>
          </p:cNvSpPr>
          <p:nvPr/>
        </p:nvSpPr>
        <p:spPr>
          <a:xfrm>
            <a:off x="1883775" y="2428738"/>
            <a:ext cx="10013256"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endParaRPr lang="uk-UA" dirty="0" smtClean="0">
              <a:latin typeface="Corbel" panose="020B0503020204020204" pitchFamily="34" charset="0"/>
            </a:endParaRPr>
          </a:p>
        </p:txBody>
      </p:sp>
      <p:cxnSp>
        <p:nvCxnSpPr>
          <p:cNvPr id="11" name="Прямая соединительная линия 10"/>
          <p:cNvCxnSpPr/>
          <p:nvPr/>
        </p:nvCxnSpPr>
        <p:spPr>
          <a:xfrm flipV="1">
            <a:off x="1767350" y="1496480"/>
            <a:ext cx="10129681" cy="5346"/>
          </a:xfrm>
          <a:prstGeom prst="line">
            <a:avLst/>
          </a:prstGeom>
          <a:ln w="25400" cmpd="sng"/>
        </p:spPr>
        <p:style>
          <a:lnRef idx="1">
            <a:schemeClr val="accent1"/>
          </a:lnRef>
          <a:fillRef idx="0">
            <a:schemeClr val="accent1"/>
          </a:fillRef>
          <a:effectRef idx="0">
            <a:schemeClr val="accent1"/>
          </a:effectRef>
          <a:fontRef idx="minor">
            <a:schemeClr val="tx1"/>
          </a:fontRef>
        </p:style>
      </p:cxnSp>
      <p:sp>
        <p:nvSpPr>
          <p:cNvPr id="13" name="Заголовок 1">
            <a:extLst>
              <a:ext uri="{FF2B5EF4-FFF2-40B4-BE49-F238E27FC236}">
                <a16:creationId xmlns="" xmlns:a16="http://schemas.microsoft.com/office/drawing/2014/main" id="{B143B7C6-C4EA-449B-8B89-05EF8D6B0FC4}"/>
              </a:ext>
            </a:extLst>
          </p:cNvPr>
          <p:cNvSpPr txBox="1">
            <a:spLocks/>
          </p:cNvSpPr>
          <p:nvPr/>
        </p:nvSpPr>
        <p:spPr>
          <a:xfrm>
            <a:off x="1883775" y="2693900"/>
            <a:ext cx="10018713" cy="1187355"/>
          </a:xfrm>
          <a:prstGeom prst="rect">
            <a:avLst/>
          </a:prstGeom>
          <a:ln w="15875" cap="rnd" cmpd="sng" algn="ctr">
            <a:solidFill>
              <a:schemeClr val="tx1"/>
            </a:solid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ru-RU" sz="2000" b="1" dirty="0" err="1" smtClean="0"/>
              <a:t>Зазначайте</a:t>
            </a:r>
            <a:r>
              <a:rPr lang="ru-RU" sz="2000" b="1" dirty="0" smtClean="0"/>
              <a:t> </a:t>
            </a:r>
            <a:r>
              <a:rPr lang="ru-RU" sz="2000" b="1" dirty="0"/>
              <a:t>дату, коли </a:t>
            </a:r>
            <a:r>
              <a:rPr lang="ru-RU" sz="2000" b="1" dirty="0" err="1"/>
              <a:t>було</a:t>
            </a:r>
            <a:r>
              <a:rPr lang="ru-RU" sz="2000" b="1" dirty="0"/>
              <a:t> </a:t>
            </a:r>
            <a:r>
              <a:rPr lang="ru-RU" sz="2000" b="1" dirty="0" err="1"/>
              <a:t>отримано</a:t>
            </a:r>
            <a:r>
              <a:rPr lang="ru-RU" sz="2000" b="1" dirty="0"/>
              <a:t> </a:t>
            </a:r>
            <a:r>
              <a:rPr lang="ru-RU" sz="2000" b="1" dirty="0" err="1"/>
              <a:t>дохід</a:t>
            </a:r>
            <a:r>
              <a:rPr lang="ru-RU" sz="2000" b="1" dirty="0"/>
              <a:t>, і </a:t>
            </a:r>
            <a:r>
              <a:rPr lang="ru-RU" sz="2000" b="1" dirty="0" err="1"/>
              <a:t>період</a:t>
            </a:r>
            <a:r>
              <a:rPr lang="ru-RU" sz="2000" b="1" dirty="0"/>
              <a:t> при </a:t>
            </a:r>
            <a:r>
              <a:rPr lang="ru-RU" sz="2000" b="1" dirty="0" err="1"/>
              <a:t>підбитті</a:t>
            </a:r>
            <a:r>
              <a:rPr lang="ru-RU" sz="2000" b="1" dirty="0"/>
              <a:t> </a:t>
            </a:r>
            <a:r>
              <a:rPr lang="ru-RU" sz="2000" b="1" dirty="0" err="1"/>
              <a:t>підсумків</a:t>
            </a:r>
            <a:r>
              <a:rPr lang="ru-RU" sz="2000" b="1" dirty="0"/>
              <a:t>, </a:t>
            </a:r>
            <a:r>
              <a:rPr lang="ru-RU" sz="2000" b="1" dirty="0" err="1"/>
              <a:t>наприклад</a:t>
            </a:r>
            <a:r>
              <a:rPr lang="ru-RU" sz="2000" b="1" dirty="0"/>
              <a:t>, «</a:t>
            </a:r>
            <a:r>
              <a:rPr lang="ru-RU" sz="2000" b="1" dirty="0" err="1"/>
              <a:t>Усього</a:t>
            </a:r>
            <a:r>
              <a:rPr lang="ru-RU" sz="2000" b="1" dirty="0"/>
              <a:t> за </a:t>
            </a:r>
            <a:r>
              <a:rPr lang="ru-RU" sz="2000" b="1" dirty="0" err="1"/>
              <a:t>лютий</a:t>
            </a:r>
            <a:r>
              <a:rPr lang="ru-RU" sz="2000" b="1" dirty="0"/>
              <a:t>». </a:t>
            </a:r>
            <a:r>
              <a:rPr lang="ru-RU" sz="2000" b="1" dirty="0" err="1"/>
              <a:t>Підсумки</a:t>
            </a:r>
            <a:r>
              <a:rPr lang="ru-RU" sz="2000" b="1" dirty="0"/>
              <a:t> </a:t>
            </a:r>
            <a:r>
              <a:rPr lang="ru-RU" sz="2000" b="1" dirty="0" err="1"/>
              <a:t>підбиваються</a:t>
            </a:r>
            <a:r>
              <a:rPr lang="ru-RU" sz="2000" b="1" dirty="0"/>
              <a:t> за </a:t>
            </a:r>
            <a:r>
              <a:rPr lang="ru-RU" sz="2000" b="1" dirty="0" err="1"/>
              <a:t>місяць</a:t>
            </a:r>
            <a:r>
              <a:rPr lang="ru-RU" sz="2000" b="1" dirty="0"/>
              <a:t>, квартал, </a:t>
            </a:r>
            <a:r>
              <a:rPr lang="ru-RU" sz="2000" b="1" dirty="0" err="1"/>
              <a:t>рік</a:t>
            </a:r>
            <a:r>
              <a:rPr lang="ru-RU" sz="2000" b="1" dirty="0"/>
              <a:t> (ч. 2 п. 6 Порядку № 481)</a:t>
            </a:r>
          </a:p>
          <a:p>
            <a:endParaRPr lang="ru-RU"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4" name="Picture 5" descr="C:\Users\Ромчик\Desktop\insurance-icon-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71233" y="5597796"/>
            <a:ext cx="1081549" cy="1081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9441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211459"/>
            <a:ext cx="2359023" cy="471805"/>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1"/>
          <p:cNvSpPr>
            <a:spLocks noGrp="1"/>
          </p:cNvSpPr>
          <p:nvPr>
            <p:ph type="title"/>
          </p:nvPr>
        </p:nvSpPr>
        <p:spPr>
          <a:xfrm>
            <a:off x="1150374" y="916769"/>
            <a:ext cx="11297265" cy="579711"/>
          </a:xfrm>
        </p:spPr>
        <p:txBody>
          <a:bodyPr>
            <a:normAutofit fontScale="90000"/>
          </a:bodyPr>
          <a:lstStyle/>
          <a:p>
            <a:r>
              <a:rPr lang="ru-RU" sz="3100" b="1" dirty="0">
                <a:latin typeface="Corbel" panose="020B0503020204020204" pitchFamily="34" charset="0"/>
              </a:rPr>
              <a:t>Графа 2 «Сума доходу, </a:t>
            </a:r>
            <a:r>
              <a:rPr lang="ru-RU" sz="3100" b="1" dirty="0" err="1">
                <a:latin typeface="Corbel" panose="020B0503020204020204" pitchFamily="34" charset="0"/>
              </a:rPr>
              <a:t>отриманого</a:t>
            </a:r>
            <a:r>
              <a:rPr lang="ru-RU" sz="3100" b="1" dirty="0">
                <a:latin typeface="Corbel" panose="020B0503020204020204" pitchFamily="34" charset="0"/>
              </a:rPr>
              <a:t> </a:t>
            </a:r>
            <a:r>
              <a:rPr lang="ru-RU" sz="3100" b="1" dirty="0" err="1">
                <a:latin typeface="Corbel" panose="020B0503020204020204" pitchFamily="34" charset="0"/>
              </a:rPr>
              <a:t>від</a:t>
            </a:r>
            <a:r>
              <a:rPr lang="ru-RU" sz="3100" b="1" dirty="0">
                <a:latin typeface="Corbel" panose="020B0503020204020204" pitchFamily="34" charset="0"/>
              </a:rPr>
              <a:t> </a:t>
            </a:r>
            <a:r>
              <a:rPr lang="ru-RU" sz="3100" b="1" dirty="0" err="1">
                <a:latin typeface="Corbel" panose="020B0503020204020204" pitchFamily="34" charset="0"/>
              </a:rPr>
              <a:t>здійснення</a:t>
            </a:r>
            <a:r>
              <a:rPr lang="ru-RU" sz="3100" b="1" dirty="0">
                <a:latin typeface="Corbel" panose="020B0503020204020204" pitchFamily="34" charset="0"/>
              </a:rPr>
              <a:t> </a:t>
            </a:r>
            <a:r>
              <a:rPr lang="ru-RU" sz="3100" b="1" dirty="0" err="1">
                <a:latin typeface="Corbel" panose="020B0503020204020204" pitchFamily="34" charset="0"/>
              </a:rPr>
              <a:t>господарської</a:t>
            </a:r>
            <a:r>
              <a:rPr lang="ru-RU" sz="3100" b="1" dirty="0">
                <a:latin typeface="Corbel" panose="020B0503020204020204" pitchFamily="34" charset="0"/>
              </a:rPr>
              <a:t> </a:t>
            </a:r>
            <a:r>
              <a:rPr lang="ru-RU" sz="3100" b="1" dirty="0" err="1">
                <a:latin typeface="Corbel" panose="020B0503020204020204" pitchFamily="34" charset="0"/>
              </a:rPr>
              <a:t>діяльності</a:t>
            </a:r>
            <a:r>
              <a:rPr lang="ru-RU" sz="3100" b="1" dirty="0">
                <a:latin typeface="Corbel" panose="020B0503020204020204" pitchFamily="34" charset="0"/>
              </a:rPr>
              <a:t> </a:t>
            </a:r>
            <a:r>
              <a:rPr lang="ru-RU" sz="3100" b="1" dirty="0" err="1">
                <a:latin typeface="Corbel" panose="020B0503020204020204" pitchFamily="34" charset="0"/>
              </a:rPr>
              <a:t>або</a:t>
            </a:r>
            <a:r>
              <a:rPr lang="ru-RU" sz="3100" b="1" dirty="0">
                <a:latin typeface="Corbel" panose="020B0503020204020204" pitchFamily="34" charset="0"/>
              </a:rPr>
              <a:t> </a:t>
            </a:r>
            <a:r>
              <a:rPr lang="ru-RU" sz="3100" b="1" dirty="0" err="1">
                <a:latin typeface="Corbel" panose="020B0503020204020204" pitchFamily="34" charset="0"/>
              </a:rPr>
              <a:t>незалежної</a:t>
            </a:r>
            <a:r>
              <a:rPr lang="ru-RU" sz="3100" b="1" dirty="0">
                <a:latin typeface="Corbel" panose="020B0503020204020204" pitchFamily="34" charset="0"/>
              </a:rPr>
              <a:t> </a:t>
            </a:r>
            <a:r>
              <a:rPr lang="ru-RU" sz="3100" b="1" dirty="0" err="1">
                <a:latin typeface="Corbel" panose="020B0503020204020204" pitchFamily="34" charset="0"/>
              </a:rPr>
              <a:t>професійної</a:t>
            </a:r>
            <a:r>
              <a:rPr lang="ru-RU" sz="3100" b="1" dirty="0">
                <a:latin typeface="Corbel" panose="020B0503020204020204" pitchFamily="34" charset="0"/>
              </a:rPr>
              <a:t> </a:t>
            </a:r>
            <a:r>
              <a:rPr lang="ru-RU" sz="3100" b="1" dirty="0" err="1">
                <a:latin typeface="Corbel" panose="020B0503020204020204" pitchFamily="34" charset="0"/>
              </a:rPr>
              <a:t>діяльності</a:t>
            </a:r>
            <a:r>
              <a:rPr lang="ru-RU" sz="3100" b="1" dirty="0">
                <a:latin typeface="Corbel" panose="020B0503020204020204" pitchFamily="34" charset="0"/>
              </a:rPr>
              <a:t>»</a:t>
            </a:r>
            <a:endParaRPr lang="uk-UA" sz="3200" b="1" dirty="0">
              <a:latin typeface="Corbel" panose="020B0503020204020204" pitchFamily="34" charset="0"/>
            </a:endParaRPr>
          </a:p>
        </p:txBody>
      </p:sp>
      <p:sp>
        <p:nvSpPr>
          <p:cNvPr id="10" name="Объект 2"/>
          <p:cNvSpPr txBox="1">
            <a:spLocks/>
          </p:cNvSpPr>
          <p:nvPr/>
        </p:nvSpPr>
        <p:spPr>
          <a:xfrm>
            <a:off x="1883775" y="2428738"/>
            <a:ext cx="10013256"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endParaRPr lang="uk-UA" dirty="0" smtClean="0">
              <a:latin typeface="Corbel" panose="020B0503020204020204" pitchFamily="34" charset="0"/>
            </a:endParaRPr>
          </a:p>
        </p:txBody>
      </p:sp>
      <p:cxnSp>
        <p:nvCxnSpPr>
          <p:cNvPr id="11" name="Прямая соединительная линия 10"/>
          <p:cNvCxnSpPr/>
          <p:nvPr/>
        </p:nvCxnSpPr>
        <p:spPr>
          <a:xfrm flipV="1">
            <a:off x="1767350" y="1610176"/>
            <a:ext cx="10129681" cy="5346"/>
          </a:xfrm>
          <a:prstGeom prst="line">
            <a:avLst/>
          </a:prstGeom>
          <a:ln w="25400" cmpd="sng"/>
        </p:spPr>
        <p:style>
          <a:lnRef idx="1">
            <a:schemeClr val="accent1"/>
          </a:lnRef>
          <a:fillRef idx="0">
            <a:schemeClr val="accent1"/>
          </a:fillRef>
          <a:effectRef idx="0">
            <a:schemeClr val="accent1"/>
          </a:effectRef>
          <a:fontRef idx="minor">
            <a:schemeClr val="tx1"/>
          </a:fontRef>
        </p:style>
      </p:cxnSp>
      <p:sp>
        <p:nvSpPr>
          <p:cNvPr id="13" name="Заголовок 1">
            <a:extLst>
              <a:ext uri="{FF2B5EF4-FFF2-40B4-BE49-F238E27FC236}">
                <a16:creationId xmlns="" xmlns:a16="http://schemas.microsoft.com/office/drawing/2014/main" id="{B143B7C6-C4EA-449B-8B89-05EF8D6B0FC4}"/>
              </a:ext>
            </a:extLst>
          </p:cNvPr>
          <p:cNvSpPr txBox="1">
            <a:spLocks/>
          </p:cNvSpPr>
          <p:nvPr/>
        </p:nvSpPr>
        <p:spPr>
          <a:xfrm>
            <a:off x="1789649" y="1900303"/>
            <a:ext cx="10018713" cy="3726426"/>
          </a:xfrm>
          <a:prstGeom prst="rect">
            <a:avLst/>
          </a:prstGeom>
          <a:solidFill>
            <a:schemeClr val="accent5">
              <a:lumMod val="75000"/>
            </a:schemeClr>
          </a:solidFill>
          <a:ln w="15875" cap="rnd" cmpd="sng" algn="ctr">
            <a:solidFill>
              <a:schemeClr val="tx1"/>
            </a:solid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ru-RU" sz="1600" b="1" dirty="0" err="1" smtClean="0"/>
              <a:t>Запис</a:t>
            </a:r>
            <a:r>
              <a:rPr lang="ru-RU" sz="1600" b="1" dirty="0" smtClean="0"/>
              <a:t> </a:t>
            </a:r>
            <a:r>
              <a:rPr lang="ru-RU" sz="1600" b="1" dirty="0"/>
              <a:t>про </a:t>
            </a:r>
            <a:r>
              <a:rPr lang="ru-RU" sz="1600" b="1" dirty="0" err="1"/>
              <a:t>дохід</a:t>
            </a:r>
            <a:r>
              <a:rPr lang="ru-RU" sz="1600" b="1" dirty="0"/>
              <a:t> </a:t>
            </a:r>
            <a:r>
              <a:rPr lang="ru-RU" sz="1600" b="1" dirty="0" err="1"/>
              <a:t>вносьте</a:t>
            </a:r>
            <a:r>
              <a:rPr lang="ru-RU" sz="1600" b="1" dirty="0"/>
              <a:t> за «</a:t>
            </a:r>
            <a:r>
              <a:rPr lang="ru-RU" sz="1600" b="1" dirty="0" err="1"/>
              <a:t>касовим</a:t>
            </a:r>
            <a:r>
              <a:rPr lang="ru-RU" sz="1600" b="1" dirty="0"/>
              <a:t>» методом. </a:t>
            </a:r>
            <a:r>
              <a:rPr lang="ru-RU" sz="1600" b="1" dirty="0" err="1"/>
              <a:t>Тобто</a:t>
            </a:r>
            <a:r>
              <a:rPr lang="ru-RU" sz="1600" b="1" dirty="0"/>
              <a:t> </a:t>
            </a:r>
            <a:r>
              <a:rPr lang="ru-RU" sz="1600" b="1" dirty="0" err="1"/>
              <a:t>він</a:t>
            </a:r>
            <a:r>
              <a:rPr lang="ru-RU" sz="1600" b="1" dirty="0"/>
              <a:t> повинен </a:t>
            </a:r>
            <a:r>
              <a:rPr lang="ru-RU" sz="1600" b="1" dirty="0" err="1"/>
              <a:t>з’явитися</a:t>
            </a:r>
            <a:r>
              <a:rPr lang="ru-RU" sz="1600" b="1" dirty="0"/>
              <a:t> у </a:t>
            </a:r>
            <a:r>
              <a:rPr lang="ru-RU" sz="1600" b="1" dirty="0" err="1"/>
              <a:t>Книзі</a:t>
            </a:r>
            <a:r>
              <a:rPr lang="ru-RU" sz="1600" b="1" dirty="0"/>
              <a:t> ОДВ </a:t>
            </a:r>
            <a:r>
              <a:rPr lang="ru-RU" sz="1600" b="1" dirty="0" err="1"/>
              <a:t>тільки</a:t>
            </a:r>
            <a:r>
              <a:rPr lang="ru-RU" sz="1600" b="1" dirty="0"/>
              <a:t> </a:t>
            </a:r>
            <a:r>
              <a:rPr lang="ru-RU" sz="1600" b="1" dirty="0" err="1"/>
              <a:t>після</a:t>
            </a:r>
            <a:r>
              <a:rPr lang="ru-RU" sz="1600" b="1" dirty="0"/>
              <a:t> того, як </a:t>
            </a:r>
            <a:r>
              <a:rPr lang="ru-RU" sz="1600" b="1" dirty="0" err="1"/>
              <a:t>грошові</a:t>
            </a:r>
            <a:r>
              <a:rPr lang="ru-RU" sz="1600" b="1" dirty="0"/>
              <a:t> </a:t>
            </a:r>
            <a:r>
              <a:rPr lang="ru-RU" sz="1600" b="1" dirty="0" err="1"/>
              <a:t>кошти</a:t>
            </a:r>
            <a:r>
              <a:rPr lang="ru-RU" sz="1600" b="1" dirty="0"/>
              <a:t> </a:t>
            </a:r>
            <a:r>
              <a:rPr lang="ru-RU" sz="1600" b="1" dirty="0" err="1"/>
              <a:t>надійшли</a:t>
            </a:r>
            <a:r>
              <a:rPr lang="ru-RU" sz="1600" b="1" dirty="0"/>
              <a:t> на </a:t>
            </a:r>
            <a:r>
              <a:rPr lang="ru-RU" sz="1600" b="1" dirty="0" err="1"/>
              <a:t>поточний</a:t>
            </a:r>
            <a:r>
              <a:rPr lang="ru-RU" sz="1600" b="1" dirty="0"/>
              <a:t> </a:t>
            </a:r>
            <a:r>
              <a:rPr lang="ru-RU" sz="1600" b="1" dirty="0" err="1"/>
              <a:t>рахунок</a:t>
            </a:r>
            <a:r>
              <a:rPr lang="ru-RU" sz="1600" b="1" dirty="0"/>
              <a:t> </a:t>
            </a:r>
            <a:r>
              <a:rPr lang="ru-RU" sz="1600" b="1" dirty="0" err="1"/>
              <a:t>або</a:t>
            </a:r>
            <a:r>
              <a:rPr lang="ru-RU" sz="1600" b="1" dirty="0"/>
              <a:t> </a:t>
            </a:r>
            <a:r>
              <a:rPr lang="ru-RU" sz="1600" b="1" dirty="0" err="1"/>
              <a:t>отримані</a:t>
            </a:r>
            <a:r>
              <a:rPr lang="ru-RU" sz="1600" b="1" dirty="0"/>
              <a:t> </a:t>
            </a:r>
            <a:r>
              <a:rPr lang="ru-RU" sz="1600" b="1" dirty="0" err="1"/>
              <a:t>готівкою</a:t>
            </a:r>
            <a:r>
              <a:rPr lang="ru-RU" sz="1600" b="1" dirty="0"/>
              <a:t> (ч. 2 п. 6 Порядку № 481).</a:t>
            </a:r>
          </a:p>
          <a:p>
            <a:endParaRPr lang="ru-RU" sz="1600" b="1" dirty="0"/>
          </a:p>
          <a:p>
            <a:r>
              <a:rPr lang="ru-RU" sz="1600" b="1" dirty="0"/>
              <a:t>Тут </a:t>
            </a:r>
            <a:r>
              <a:rPr lang="ru-RU" sz="1600" b="1" dirty="0" err="1"/>
              <a:t>також</a:t>
            </a:r>
            <a:r>
              <a:rPr lang="ru-RU" sz="1600" b="1" dirty="0"/>
              <a:t> </a:t>
            </a:r>
            <a:r>
              <a:rPr lang="ru-RU" sz="1600" b="1" dirty="0" err="1"/>
              <a:t>відображайте</a:t>
            </a:r>
            <a:r>
              <a:rPr lang="ru-RU" sz="1600" b="1" dirty="0"/>
              <a:t> </a:t>
            </a:r>
            <a:r>
              <a:rPr lang="ru-RU" sz="1600" b="1" dirty="0" err="1"/>
              <a:t>дохід</a:t>
            </a:r>
            <a:r>
              <a:rPr lang="ru-RU" sz="1600" b="1" dirty="0"/>
              <a:t>, </a:t>
            </a:r>
            <a:r>
              <a:rPr lang="ru-RU" sz="1600" b="1" dirty="0" err="1"/>
              <a:t>отриманий</a:t>
            </a:r>
            <a:r>
              <a:rPr lang="ru-RU" sz="1600" b="1" dirty="0"/>
              <a:t> у </a:t>
            </a:r>
            <a:r>
              <a:rPr lang="ru-RU" sz="1600" b="1" dirty="0" err="1"/>
              <a:t>негрошовій</a:t>
            </a:r>
            <a:r>
              <a:rPr lang="ru-RU" sz="1600" b="1" dirty="0"/>
              <a:t> </a:t>
            </a:r>
            <a:r>
              <a:rPr lang="ru-RU" sz="1600" b="1" dirty="0" err="1"/>
              <a:t>формі</a:t>
            </a:r>
            <a:r>
              <a:rPr lang="ru-RU" sz="1600" b="1" dirty="0"/>
              <a:t>, у тому </a:t>
            </a:r>
            <a:r>
              <a:rPr lang="ru-RU" sz="1600" b="1" dirty="0" err="1"/>
              <a:t>числі</a:t>
            </a:r>
            <a:r>
              <a:rPr lang="ru-RU" sz="1600" b="1" dirty="0"/>
              <a:t>:</a:t>
            </a:r>
          </a:p>
          <a:p>
            <a:endParaRPr lang="ru-RU" sz="1600" b="1" dirty="0"/>
          </a:p>
          <a:p>
            <a:r>
              <a:rPr lang="ru-RU" sz="1600" b="1" dirty="0"/>
              <a:t>— суму </a:t>
            </a:r>
            <a:r>
              <a:rPr lang="ru-RU" sz="1600" b="1" dirty="0" err="1"/>
              <a:t>заборгованості</a:t>
            </a:r>
            <a:r>
              <a:rPr lang="ru-RU" sz="1600" b="1" dirty="0"/>
              <a:t> </a:t>
            </a:r>
            <a:r>
              <a:rPr lang="ru-RU" sz="1600" b="1" dirty="0" err="1"/>
              <a:t>підприємця</a:t>
            </a:r>
            <a:r>
              <a:rPr lang="ru-RU" sz="1600" b="1" dirty="0"/>
              <a:t>, за </a:t>
            </a:r>
            <a:r>
              <a:rPr lang="ru-RU" sz="1600" b="1" dirty="0" err="1"/>
              <a:t>якою</a:t>
            </a:r>
            <a:r>
              <a:rPr lang="ru-RU" sz="1600" b="1" dirty="0"/>
              <a:t> минув строк </a:t>
            </a:r>
            <a:r>
              <a:rPr lang="ru-RU" sz="1600" b="1" dirty="0" err="1"/>
              <a:t>позовної</a:t>
            </a:r>
            <a:r>
              <a:rPr lang="ru-RU" sz="1600" b="1" dirty="0"/>
              <a:t> </a:t>
            </a:r>
            <a:r>
              <a:rPr lang="ru-RU" sz="1600" b="1" dirty="0" err="1"/>
              <a:t>давності</a:t>
            </a:r>
            <a:r>
              <a:rPr lang="ru-RU" sz="1600" b="1" dirty="0"/>
              <a:t>;</a:t>
            </a:r>
          </a:p>
          <a:p>
            <a:endParaRPr lang="ru-RU" sz="1600" b="1" dirty="0"/>
          </a:p>
          <a:p>
            <a:r>
              <a:rPr lang="ru-RU" sz="1600" b="1" dirty="0"/>
              <a:t>— </a:t>
            </a:r>
            <a:r>
              <a:rPr lang="ru-RU" sz="1600" b="1" dirty="0" err="1"/>
              <a:t>вартість</a:t>
            </a:r>
            <a:r>
              <a:rPr lang="ru-RU" sz="1600" b="1" dirty="0"/>
              <a:t> </a:t>
            </a:r>
            <a:r>
              <a:rPr lang="ru-RU" sz="1600" b="1" dirty="0" err="1"/>
              <a:t>безоплатно</a:t>
            </a:r>
            <a:r>
              <a:rPr lang="ru-RU" sz="1600" b="1" dirty="0"/>
              <a:t> </a:t>
            </a:r>
            <a:r>
              <a:rPr lang="ru-RU" sz="1600" b="1" dirty="0" err="1"/>
              <a:t>отриманих</a:t>
            </a:r>
            <a:r>
              <a:rPr lang="ru-RU" sz="1600" b="1" dirty="0"/>
              <a:t> </a:t>
            </a:r>
            <a:r>
              <a:rPr lang="ru-RU" sz="1600" b="1" dirty="0" err="1"/>
              <a:t>товарів</a:t>
            </a:r>
            <a:r>
              <a:rPr lang="ru-RU" sz="1600" b="1" dirty="0"/>
              <a:t> (</a:t>
            </a:r>
            <a:r>
              <a:rPr lang="ru-RU" sz="1600" b="1" dirty="0" err="1"/>
              <a:t>робіт</a:t>
            </a:r>
            <a:r>
              <a:rPr lang="ru-RU" sz="1600" b="1" dirty="0"/>
              <a:t>, </a:t>
            </a:r>
            <a:r>
              <a:rPr lang="ru-RU" sz="1600" b="1" dirty="0" err="1"/>
              <a:t>послуг</a:t>
            </a:r>
            <a:r>
              <a:rPr lang="ru-RU" sz="1600" b="1" dirty="0"/>
              <a:t>).</a:t>
            </a:r>
          </a:p>
          <a:p>
            <a:endParaRPr lang="ru-RU" sz="1600" b="1" dirty="0"/>
          </a:p>
          <a:p>
            <a:r>
              <a:rPr lang="ru-RU" sz="1600" b="1" dirty="0"/>
              <a:t>У </a:t>
            </a:r>
            <a:r>
              <a:rPr lang="ru-RU" sz="1600" b="1" dirty="0" err="1"/>
              <a:t>всіх</a:t>
            </a:r>
            <a:r>
              <a:rPr lang="ru-RU" sz="1600" b="1" dirty="0"/>
              <a:t> </a:t>
            </a:r>
            <a:r>
              <a:rPr lang="ru-RU" sz="1600" b="1" dirty="0" err="1"/>
              <a:t>інших</a:t>
            </a:r>
            <a:r>
              <a:rPr lang="ru-RU" sz="1600" b="1" dirty="0"/>
              <a:t> </a:t>
            </a:r>
            <a:r>
              <a:rPr lang="ru-RU" sz="1600" b="1" dirty="0" err="1"/>
              <a:t>випадках</a:t>
            </a:r>
            <a:r>
              <a:rPr lang="ru-RU" sz="1600" b="1" dirty="0"/>
              <a:t> (</a:t>
            </a:r>
            <a:r>
              <a:rPr lang="ru-RU" sz="1600" b="1" dirty="0" err="1"/>
              <a:t>відвантаження</a:t>
            </a:r>
            <a:r>
              <a:rPr lang="ru-RU" sz="1600" b="1" dirty="0"/>
              <a:t> товару, </a:t>
            </a:r>
            <a:r>
              <a:rPr lang="ru-RU" sz="1600" b="1" dirty="0" err="1"/>
              <a:t>підписання</a:t>
            </a:r>
            <a:r>
              <a:rPr lang="ru-RU" sz="1600" b="1" dirty="0"/>
              <a:t> акта </a:t>
            </a:r>
            <a:r>
              <a:rPr lang="ru-RU" sz="1600" b="1" dirty="0" err="1"/>
              <a:t>робіт</a:t>
            </a:r>
            <a:r>
              <a:rPr lang="ru-RU" sz="1600" b="1" dirty="0"/>
              <a:t>/</a:t>
            </a:r>
            <a:r>
              <a:rPr lang="ru-RU" sz="1600" b="1" dirty="0" err="1"/>
              <a:t>послуг</a:t>
            </a:r>
            <a:r>
              <a:rPr lang="ru-RU" sz="1600" b="1" dirty="0"/>
              <a:t>) доходу </a:t>
            </a:r>
            <a:r>
              <a:rPr lang="ru-RU" sz="1600" b="1" dirty="0" err="1"/>
              <a:t>немає</a:t>
            </a:r>
            <a:r>
              <a:rPr lang="ru-RU" sz="1600" b="1" dirty="0"/>
              <a:t>, </a:t>
            </a:r>
            <a:r>
              <a:rPr lang="ru-RU" sz="1600" b="1" dirty="0" err="1"/>
              <a:t>отже</a:t>
            </a:r>
            <a:r>
              <a:rPr lang="ru-RU" sz="1600" b="1" dirty="0"/>
              <a:t>, і графу 2 не </a:t>
            </a:r>
            <a:r>
              <a:rPr lang="ru-RU" sz="1600" b="1" dirty="0" err="1"/>
              <a:t>заповнюйте</a:t>
            </a:r>
            <a:r>
              <a:rPr lang="ru-RU" sz="1600" b="1" dirty="0"/>
              <a:t>.</a:t>
            </a:r>
          </a:p>
          <a:p>
            <a:endParaRPr lang="ru-RU" sz="1600" b="1" dirty="0"/>
          </a:p>
          <a:p>
            <a:r>
              <a:rPr lang="ru-RU" sz="1600" b="1" dirty="0" err="1"/>
              <a:t>Дохід</a:t>
            </a:r>
            <a:r>
              <a:rPr lang="ru-RU" sz="1600" b="1" dirty="0"/>
              <a:t>, </a:t>
            </a:r>
            <a:r>
              <a:rPr lang="ru-RU" sz="1600" b="1" dirty="0" err="1"/>
              <a:t>отриманий</a:t>
            </a:r>
            <a:r>
              <a:rPr lang="ru-RU" sz="1600" b="1" dirty="0"/>
              <a:t> </a:t>
            </a:r>
            <a:r>
              <a:rPr lang="ru-RU" sz="1600" b="1" dirty="0" err="1"/>
              <a:t>підприємцем</a:t>
            </a:r>
            <a:r>
              <a:rPr lang="ru-RU" sz="1600" b="1" dirty="0"/>
              <a:t> у </a:t>
            </a:r>
            <a:r>
              <a:rPr lang="ru-RU" sz="1600" b="1" dirty="0" err="1"/>
              <a:t>готівковій</a:t>
            </a:r>
            <a:r>
              <a:rPr lang="ru-RU" sz="1600" b="1" dirty="0"/>
              <a:t> </a:t>
            </a:r>
            <a:r>
              <a:rPr lang="ru-RU" sz="1600" b="1" dirty="0" err="1"/>
              <a:t>або</a:t>
            </a:r>
            <a:r>
              <a:rPr lang="ru-RU" sz="1600" b="1" dirty="0"/>
              <a:t> </a:t>
            </a:r>
            <a:r>
              <a:rPr lang="ru-RU" sz="1600" b="1" dirty="0" err="1"/>
              <a:t>безготівковій</a:t>
            </a:r>
            <a:r>
              <a:rPr lang="ru-RU" sz="1600" b="1" dirty="0"/>
              <a:t> </a:t>
            </a:r>
            <a:r>
              <a:rPr lang="ru-RU" sz="1600" b="1" dirty="0" err="1"/>
              <a:t>формі</a:t>
            </a:r>
            <a:r>
              <a:rPr lang="ru-RU" sz="1600" b="1" dirty="0"/>
              <a:t>, </a:t>
            </a:r>
            <a:r>
              <a:rPr lang="ru-RU" sz="1600" b="1" dirty="0" err="1"/>
              <a:t>зазначайте</a:t>
            </a:r>
            <a:r>
              <a:rPr lang="ru-RU" sz="1600" b="1" dirty="0"/>
              <a:t> </a:t>
            </a:r>
            <a:r>
              <a:rPr lang="ru-RU" sz="1600" b="1" dirty="0" err="1"/>
              <a:t>підсумковою</a:t>
            </a:r>
            <a:r>
              <a:rPr lang="ru-RU" sz="1600" b="1" dirty="0"/>
              <a:t> сумою за день, а не за фактом кожного продажу (</a:t>
            </a:r>
            <a:r>
              <a:rPr lang="ru-RU" sz="1600" b="1" dirty="0" err="1"/>
              <a:t>жодних</a:t>
            </a:r>
            <a:r>
              <a:rPr lang="ru-RU" sz="1600" b="1" dirty="0"/>
              <a:t> </a:t>
            </a:r>
            <a:r>
              <a:rPr lang="ru-RU" sz="1600" b="1" dirty="0" err="1"/>
              <a:t>розшифровок</a:t>
            </a:r>
            <a:r>
              <a:rPr lang="ru-RU" sz="1600" b="1" dirty="0"/>
              <a:t>, </a:t>
            </a:r>
            <a:r>
              <a:rPr lang="ru-RU" sz="1600" b="1" dirty="0" err="1"/>
              <a:t>від</a:t>
            </a:r>
            <a:r>
              <a:rPr lang="ru-RU" sz="1600" b="1" dirty="0"/>
              <a:t> кого і за </a:t>
            </a:r>
            <a:r>
              <a:rPr lang="ru-RU" sz="1600" b="1" dirty="0" err="1"/>
              <a:t>що</a:t>
            </a:r>
            <a:r>
              <a:rPr lang="ru-RU" sz="1600" b="1" dirty="0"/>
              <a:t> </a:t>
            </a:r>
            <a:r>
              <a:rPr lang="ru-RU" sz="1600" b="1" dirty="0" err="1"/>
              <a:t>отримано</a:t>
            </a:r>
            <a:r>
              <a:rPr lang="ru-RU" sz="1600" b="1" dirty="0"/>
              <a:t> </a:t>
            </a:r>
            <a:r>
              <a:rPr lang="ru-RU" sz="1600" b="1" dirty="0" err="1"/>
              <a:t>дохід</a:t>
            </a:r>
            <a:r>
              <a:rPr lang="ru-RU" sz="1600" b="1" dirty="0"/>
              <a:t>, не </a:t>
            </a:r>
            <a:r>
              <a:rPr lang="ru-RU" sz="1600" b="1" dirty="0" err="1"/>
              <a:t>потрібно</a:t>
            </a:r>
            <a:r>
              <a:rPr lang="ru-RU" sz="1600" b="1" dirty="0"/>
              <a:t>)</a:t>
            </a:r>
            <a:endPar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2" name="Picture 6" descr="C:\Users\Ромчик\Desktop\insurance-icon-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4627" y="5883405"/>
            <a:ext cx="900000"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6215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211459"/>
            <a:ext cx="2359023" cy="471805"/>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1"/>
          <p:cNvSpPr>
            <a:spLocks noGrp="1"/>
          </p:cNvSpPr>
          <p:nvPr>
            <p:ph type="title"/>
          </p:nvPr>
        </p:nvSpPr>
        <p:spPr>
          <a:xfrm>
            <a:off x="1150374" y="916769"/>
            <a:ext cx="11297265" cy="579711"/>
          </a:xfrm>
        </p:spPr>
        <p:txBody>
          <a:bodyPr>
            <a:normAutofit/>
          </a:bodyPr>
          <a:lstStyle/>
          <a:p>
            <a:r>
              <a:rPr lang="ru-RU" sz="2800" b="1" dirty="0">
                <a:latin typeface="Corbel" panose="020B0503020204020204" pitchFamily="34" charset="0"/>
              </a:rPr>
              <a:t>Графа 3 «Сума </a:t>
            </a:r>
            <a:r>
              <a:rPr lang="ru-RU" sz="2800" b="1" dirty="0" err="1">
                <a:latin typeface="Corbel" panose="020B0503020204020204" pitchFamily="34" charset="0"/>
              </a:rPr>
              <a:t>повернутих</a:t>
            </a:r>
            <a:r>
              <a:rPr lang="ru-RU" sz="2800" b="1" dirty="0">
                <a:latin typeface="Corbel" panose="020B0503020204020204" pitchFamily="34" charset="0"/>
              </a:rPr>
              <a:t> </a:t>
            </a:r>
            <a:r>
              <a:rPr lang="ru-RU" sz="2800" b="1" dirty="0" err="1">
                <a:latin typeface="Corbel" panose="020B0503020204020204" pitchFamily="34" charset="0"/>
              </a:rPr>
              <a:t>коштів</a:t>
            </a:r>
            <a:r>
              <a:rPr lang="ru-RU" sz="2800" b="1" dirty="0">
                <a:latin typeface="Corbel" panose="020B0503020204020204" pitchFamily="34" charset="0"/>
              </a:rPr>
              <a:t> за </a:t>
            </a:r>
            <a:r>
              <a:rPr lang="ru-RU" sz="2800" b="1" dirty="0" err="1">
                <a:latin typeface="Corbel" panose="020B0503020204020204" pitchFamily="34" charset="0"/>
              </a:rPr>
              <a:t>товари</a:t>
            </a:r>
            <a:r>
              <a:rPr lang="ru-RU" sz="2800" b="1" dirty="0">
                <a:latin typeface="Corbel" panose="020B0503020204020204" pitchFamily="34" charset="0"/>
              </a:rPr>
              <a:t> (</a:t>
            </a:r>
            <a:r>
              <a:rPr lang="ru-RU" sz="2800" b="1" dirty="0" err="1">
                <a:latin typeface="Corbel" panose="020B0503020204020204" pitchFamily="34" charset="0"/>
              </a:rPr>
              <a:t>роботи</a:t>
            </a:r>
            <a:r>
              <a:rPr lang="ru-RU" sz="2800" b="1" dirty="0">
                <a:latin typeface="Corbel" panose="020B0503020204020204" pitchFamily="34" charset="0"/>
              </a:rPr>
              <a:t>, </a:t>
            </a:r>
            <a:r>
              <a:rPr lang="ru-RU" sz="2800" b="1" dirty="0" err="1">
                <a:latin typeface="Corbel" panose="020B0503020204020204" pitchFamily="34" charset="0"/>
              </a:rPr>
              <a:t>послуги</a:t>
            </a:r>
            <a:r>
              <a:rPr lang="ru-RU" sz="2800" b="1" dirty="0">
                <a:latin typeface="Corbel" panose="020B0503020204020204" pitchFamily="34" charset="0"/>
              </a:rPr>
              <a:t>)»</a:t>
            </a:r>
            <a:endParaRPr lang="uk-UA" sz="2800" b="1" dirty="0">
              <a:latin typeface="Corbel" panose="020B0503020204020204" pitchFamily="34" charset="0"/>
            </a:endParaRPr>
          </a:p>
        </p:txBody>
      </p:sp>
      <p:sp>
        <p:nvSpPr>
          <p:cNvPr id="10" name="Объект 2"/>
          <p:cNvSpPr txBox="1">
            <a:spLocks/>
          </p:cNvSpPr>
          <p:nvPr/>
        </p:nvSpPr>
        <p:spPr>
          <a:xfrm>
            <a:off x="1883775" y="2428738"/>
            <a:ext cx="10013256"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endParaRPr lang="uk-UA" dirty="0" smtClean="0">
              <a:latin typeface="Corbel" panose="020B0503020204020204" pitchFamily="34" charset="0"/>
            </a:endParaRPr>
          </a:p>
        </p:txBody>
      </p:sp>
      <p:cxnSp>
        <p:nvCxnSpPr>
          <p:cNvPr id="11" name="Прямая соединительная линия 10"/>
          <p:cNvCxnSpPr/>
          <p:nvPr/>
        </p:nvCxnSpPr>
        <p:spPr>
          <a:xfrm flipV="1">
            <a:off x="1767350" y="1610176"/>
            <a:ext cx="10129681" cy="5346"/>
          </a:xfrm>
          <a:prstGeom prst="line">
            <a:avLst/>
          </a:prstGeom>
          <a:ln w="25400" cmpd="sng"/>
        </p:spPr>
        <p:style>
          <a:lnRef idx="1">
            <a:schemeClr val="accent1"/>
          </a:lnRef>
          <a:fillRef idx="0">
            <a:schemeClr val="accent1"/>
          </a:fillRef>
          <a:effectRef idx="0">
            <a:schemeClr val="accent1"/>
          </a:effectRef>
          <a:fontRef idx="minor">
            <a:schemeClr val="tx1"/>
          </a:fontRef>
        </p:style>
      </p:cxnSp>
      <p:sp>
        <p:nvSpPr>
          <p:cNvPr id="13" name="Заголовок 1">
            <a:extLst>
              <a:ext uri="{FF2B5EF4-FFF2-40B4-BE49-F238E27FC236}">
                <a16:creationId xmlns="" xmlns:a16="http://schemas.microsoft.com/office/drawing/2014/main" id="{B143B7C6-C4EA-449B-8B89-05EF8D6B0FC4}"/>
              </a:ext>
            </a:extLst>
          </p:cNvPr>
          <p:cNvSpPr txBox="1">
            <a:spLocks/>
          </p:cNvSpPr>
          <p:nvPr/>
        </p:nvSpPr>
        <p:spPr>
          <a:xfrm>
            <a:off x="1789649" y="1900303"/>
            <a:ext cx="10018713" cy="3726426"/>
          </a:xfrm>
          <a:prstGeom prst="rect">
            <a:avLst/>
          </a:prstGeom>
          <a:ln w="15875" cap="rnd" cmpd="sng" algn="ctr">
            <a:solidFill>
              <a:schemeClr val="tx1"/>
            </a:solid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Заповнюйте</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в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разі</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повернення</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оплаченого</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товару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покупцем</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абоповернення</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передоплати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покупцю</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за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товари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роботи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послуги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endPar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У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першому</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випадку</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одночасно</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із</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заповненням</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графи 3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необхідно</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endPar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відсторнувати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вартість</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такого товару за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ціною</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його</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придбання</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у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графі</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6 Книги ОДВ;</a:t>
            </a:r>
          </a:p>
          <a:p>
            <a:endPar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зазначити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реквізити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документа,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що</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підтверджує</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повернення</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товару (акт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повернення</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товару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тощо</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у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графі</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5 Книги ОДВ</a:t>
            </a:r>
          </a:p>
        </p:txBody>
      </p:sp>
      <p:pic>
        <p:nvPicPr>
          <p:cNvPr id="12" name="Picture 5" descr="C:\Users\Ромчик\Desktop\insurance-icon-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6813" y="5776451"/>
            <a:ext cx="1081549" cy="1081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6233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211459"/>
            <a:ext cx="2359023" cy="471805"/>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1"/>
          <p:cNvSpPr>
            <a:spLocks noGrp="1"/>
          </p:cNvSpPr>
          <p:nvPr>
            <p:ph type="title"/>
          </p:nvPr>
        </p:nvSpPr>
        <p:spPr>
          <a:xfrm>
            <a:off x="540772" y="1136030"/>
            <a:ext cx="12516465" cy="579711"/>
          </a:xfrm>
        </p:spPr>
        <p:txBody>
          <a:bodyPr>
            <a:normAutofit/>
          </a:bodyPr>
          <a:lstStyle/>
          <a:p>
            <a:r>
              <a:rPr lang="ru-RU" sz="2400" b="1" dirty="0">
                <a:latin typeface="Corbel" panose="020B0503020204020204" pitchFamily="34" charset="0"/>
              </a:rPr>
              <a:t>Графа 4 «</a:t>
            </a:r>
            <a:r>
              <a:rPr lang="ru-RU" sz="2400" b="1" dirty="0" err="1">
                <a:latin typeface="Corbel" panose="020B0503020204020204" pitchFamily="34" charset="0"/>
              </a:rPr>
              <a:t>Загальна</a:t>
            </a:r>
            <a:r>
              <a:rPr lang="ru-RU" sz="2400" b="1" dirty="0">
                <a:latin typeface="Corbel" panose="020B0503020204020204" pitchFamily="34" charset="0"/>
              </a:rPr>
              <a:t> сума </a:t>
            </a:r>
            <a:r>
              <a:rPr lang="ru-RU" sz="2400" b="1" dirty="0" err="1">
                <a:latin typeface="Corbel" panose="020B0503020204020204" pitchFamily="34" charset="0"/>
              </a:rPr>
              <a:t>отриманого</a:t>
            </a:r>
            <a:r>
              <a:rPr lang="ru-RU" sz="2400" b="1" dirty="0">
                <a:latin typeface="Corbel" panose="020B0503020204020204" pitchFamily="34" charset="0"/>
              </a:rPr>
              <a:t> доходу, яка </a:t>
            </a:r>
            <a:r>
              <a:rPr lang="ru-RU" sz="2400" b="1" dirty="0" err="1">
                <a:latin typeface="Corbel" panose="020B0503020204020204" pitchFamily="34" charset="0"/>
              </a:rPr>
              <a:t>підлягає</a:t>
            </a:r>
            <a:r>
              <a:rPr lang="ru-RU" sz="2400" b="1" dirty="0">
                <a:latin typeface="Corbel" panose="020B0503020204020204" pitchFamily="34" charset="0"/>
              </a:rPr>
              <a:t> </a:t>
            </a:r>
            <a:r>
              <a:rPr lang="ru-RU" sz="2400" b="1" dirty="0" err="1" smtClean="0">
                <a:latin typeface="Corbel" panose="020B0503020204020204" pitchFamily="34" charset="0"/>
              </a:rPr>
              <a:t>декларуванню</a:t>
            </a:r>
            <a:r>
              <a:rPr lang="ru-RU" sz="2400" b="1" dirty="0" smtClean="0">
                <a:latin typeface="Corbel" panose="020B0503020204020204" pitchFamily="34" charset="0"/>
              </a:rPr>
              <a:t>»</a:t>
            </a:r>
            <a:endParaRPr lang="uk-UA" sz="2400" b="1" dirty="0">
              <a:latin typeface="Corbel" panose="020B0503020204020204" pitchFamily="34" charset="0"/>
            </a:endParaRPr>
          </a:p>
        </p:txBody>
      </p:sp>
      <p:sp>
        <p:nvSpPr>
          <p:cNvPr id="10" name="Объект 2"/>
          <p:cNvSpPr txBox="1">
            <a:spLocks/>
          </p:cNvSpPr>
          <p:nvPr/>
        </p:nvSpPr>
        <p:spPr>
          <a:xfrm>
            <a:off x="1883775" y="2428738"/>
            <a:ext cx="10013256"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endParaRPr lang="uk-UA" dirty="0" smtClean="0">
              <a:latin typeface="Corbel" panose="020B0503020204020204" pitchFamily="34" charset="0"/>
            </a:endParaRPr>
          </a:p>
        </p:txBody>
      </p:sp>
      <p:cxnSp>
        <p:nvCxnSpPr>
          <p:cNvPr id="11" name="Прямая соединительная линия 10"/>
          <p:cNvCxnSpPr/>
          <p:nvPr/>
        </p:nvCxnSpPr>
        <p:spPr>
          <a:xfrm flipV="1">
            <a:off x="1767350" y="1610176"/>
            <a:ext cx="10129681" cy="5346"/>
          </a:xfrm>
          <a:prstGeom prst="line">
            <a:avLst/>
          </a:prstGeom>
          <a:ln w="25400" cmpd="sng"/>
        </p:spPr>
        <p:style>
          <a:lnRef idx="1">
            <a:schemeClr val="accent1"/>
          </a:lnRef>
          <a:fillRef idx="0">
            <a:schemeClr val="accent1"/>
          </a:fillRef>
          <a:effectRef idx="0">
            <a:schemeClr val="accent1"/>
          </a:effectRef>
          <a:fontRef idx="minor">
            <a:schemeClr val="tx1"/>
          </a:fontRef>
        </p:style>
      </p:cxnSp>
      <p:sp>
        <p:nvSpPr>
          <p:cNvPr id="13" name="Заголовок 1">
            <a:extLst>
              <a:ext uri="{FF2B5EF4-FFF2-40B4-BE49-F238E27FC236}">
                <a16:creationId xmlns="" xmlns:a16="http://schemas.microsoft.com/office/drawing/2014/main" id="{B143B7C6-C4EA-449B-8B89-05EF8D6B0FC4}"/>
              </a:ext>
            </a:extLst>
          </p:cNvPr>
          <p:cNvSpPr txBox="1">
            <a:spLocks/>
          </p:cNvSpPr>
          <p:nvPr/>
        </p:nvSpPr>
        <p:spPr>
          <a:xfrm>
            <a:off x="1789649" y="1900303"/>
            <a:ext cx="10018713" cy="3726426"/>
          </a:xfrm>
          <a:prstGeom prst="rect">
            <a:avLst/>
          </a:prstGeom>
          <a:solidFill>
            <a:schemeClr val="accent5">
              <a:lumMod val="75000"/>
            </a:schemeClr>
          </a:solidFill>
          <a:ln w="15875" cap="rnd" cmpd="sng" algn="ctr">
            <a:solidFill>
              <a:schemeClr val="tx1"/>
            </a:solid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Заповнюйте</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в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разі</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повернення</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оплаченого</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товару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покупцем</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абоповернення</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передоплати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покупцю</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за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товари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роботи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послуги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endPar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У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першому</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випадку</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одночасно</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із</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заповненням</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графи 3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необхідно</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endPar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відсторнувати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вартість</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такого товару за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ціною</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його</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придбання</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у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графі</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6 Книги ОДВ;</a:t>
            </a:r>
          </a:p>
          <a:p>
            <a:endPar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зазначити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реквізити</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документа,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що</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підтверджує</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повернення</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товару (акт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повернення</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товару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тощо</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у </a:t>
            </a:r>
            <a:r>
              <a:rPr lang="ru-RU" sz="1600" b="1" dirty="0" err="1">
                <a:solidFill>
                  <a:schemeClr val="bg1"/>
                </a:solidFill>
                <a:latin typeface="Verdana" panose="020B0604030504040204" pitchFamily="34" charset="0"/>
                <a:ea typeface="Verdana" panose="020B0604030504040204" pitchFamily="34" charset="0"/>
                <a:cs typeface="Verdana" panose="020B0604030504040204" pitchFamily="34" charset="0"/>
              </a:rPr>
              <a:t>графі</a:t>
            </a:r>
            <a:r>
              <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rPr>
              <a:t> 5 Книги ОДВ</a:t>
            </a:r>
          </a:p>
        </p:txBody>
      </p:sp>
      <p:pic>
        <p:nvPicPr>
          <p:cNvPr id="12" name="Picture 6" descr="C:\Users\Ромчик\Desktop\insurance-icon-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4627" y="5883405"/>
            <a:ext cx="900000"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3346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211459"/>
            <a:ext cx="2359023" cy="471805"/>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1"/>
          <p:cNvSpPr>
            <a:spLocks noGrp="1"/>
          </p:cNvSpPr>
          <p:nvPr>
            <p:ph type="title"/>
          </p:nvPr>
        </p:nvSpPr>
        <p:spPr>
          <a:xfrm>
            <a:off x="540772" y="1136030"/>
            <a:ext cx="12516465" cy="579711"/>
          </a:xfrm>
        </p:spPr>
        <p:txBody>
          <a:bodyPr>
            <a:normAutofit/>
          </a:bodyPr>
          <a:lstStyle/>
          <a:p>
            <a:r>
              <a:rPr lang="ru-RU" sz="2400" b="1" dirty="0">
                <a:latin typeface="Corbel" panose="020B0503020204020204" pitchFamily="34" charset="0"/>
              </a:rPr>
              <a:t>Графа 5 «</a:t>
            </a:r>
            <a:r>
              <a:rPr lang="ru-RU" sz="2400" b="1" dirty="0" err="1">
                <a:latin typeface="Corbel" panose="020B0503020204020204" pitchFamily="34" charset="0"/>
              </a:rPr>
              <a:t>Реквізити</a:t>
            </a:r>
            <a:r>
              <a:rPr lang="ru-RU" sz="2400" b="1" dirty="0">
                <a:latin typeface="Corbel" panose="020B0503020204020204" pitchFamily="34" charset="0"/>
              </a:rPr>
              <a:t> документа, </a:t>
            </a:r>
            <a:r>
              <a:rPr lang="ru-RU" sz="2400" b="1" dirty="0" err="1">
                <a:latin typeface="Corbel" panose="020B0503020204020204" pitchFamily="34" charset="0"/>
              </a:rPr>
              <a:t>що</a:t>
            </a:r>
            <a:r>
              <a:rPr lang="ru-RU" sz="2400" b="1" dirty="0">
                <a:latin typeface="Corbel" panose="020B0503020204020204" pitchFamily="34" charset="0"/>
              </a:rPr>
              <a:t> </a:t>
            </a:r>
            <a:r>
              <a:rPr lang="ru-RU" sz="2400" b="1" dirty="0" err="1">
                <a:latin typeface="Corbel" panose="020B0503020204020204" pitchFamily="34" charset="0"/>
              </a:rPr>
              <a:t>підтверджує</a:t>
            </a:r>
            <a:r>
              <a:rPr lang="ru-RU" sz="2400" b="1" dirty="0">
                <a:latin typeface="Corbel" panose="020B0503020204020204" pitchFamily="34" charset="0"/>
              </a:rPr>
              <a:t> </a:t>
            </a:r>
            <a:r>
              <a:rPr lang="ru-RU" sz="2400" b="1" dirty="0" err="1">
                <a:latin typeface="Corbel" panose="020B0503020204020204" pitchFamily="34" charset="0"/>
              </a:rPr>
              <a:t>понесені</a:t>
            </a:r>
            <a:r>
              <a:rPr lang="ru-RU" sz="2400" b="1" dirty="0">
                <a:latin typeface="Corbel" panose="020B0503020204020204" pitchFamily="34" charset="0"/>
              </a:rPr>
              <a:t> </a:t>
            </a:r>
            <a:r>
              <a:rPr lang="ru-RU" sz="2400" b="1" dirty="0" err="1">
                <a:latin typeface="Corbel" panose="020B0503020204020204" pitchFamily="34" charset="0"/>
              </a:rPr>
              <a:t>витрати</a:t>
            </a:r>
            <a:r>
              <a:rPr lang="ru-RU" sz="2400" b="1" dirty="0">
                <a:latin typeface="Corbel" panose="020B0503020204020204" pitchFamily="34" charset="0"/>
              </a:rPr>
              <a:t>»</a:t>
            </a:r>
            <a:endParaRPr lang="uk-UA" sz="2400" b="1" dirty="0">
              <a:latin typeface="Corbel" panose="020B0503020204020204" pitchFamily="34" charset="0"/>
            </a:endParaRPr>
          </a:p>
        </p:txBody>
      </p:sp>
      <p:sp>
        <p:nvSpPr>
          <p:cNvPr id="10" name="Объект 2"/>
          <p:cNvSpPr txBox="1">
            <a:spLocks/>
          </p:cNvSpPr>
          <p:nvPr/>
        </p:nvSpPr>
        <p:spPr>
          <a:xfrm>
            <a:off x="1883775" y="2428738"/>
            <a:ext cx="10013256"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endParaRPr lang="uk-UA" dirty="0" smtClean="0">
              <a:latin typeface="Corbel" panose="020B0503020204020204" pitchFamily="34" charset="0"/>
            </a:endParaRPr>
          </a:p>
        </p:txBody>
      </p:sp>
      <p:cxnSp>
        <p:nvCxnSpPr>
          <p:cNvPr id="11" name="Прямая соединительная линия 10"/>
          <p:cNvCxnSpPr/>
          <p:nvPr/>
        </p:nvCxnSpPr>
        <p:spPr>
          <a:xfrm flipV="1">
            <a:off x="1767350" y="1610176"/>
            <a:ext cx="10129681" cy="5346"/>
          </a:xfrm>
          <a:prstGeom prst="line">
            <a:avLst/>
          </a:prstGeom>
          <a:ln w="25400" cmpd="sng"/>
        </p:spPr>
        <p:style>
          <a:lnRef idx="1">
            <a:schemeClr val="accent1"/>
          </a:lnRef>
          <a:fillRef idx="0">
            <a:schemeClr val="accent1"/>
          </a:fillRef>
          <a:effectRef idx="0">
            <a:schemeClr val="accent1"/>
          </a:effectRef>
          <a:fontRef idx="minor">
            <a:schemeClr val="tx1"/>
          </a:fontRef>
        </p:style>
      </p:cxnSp>
      <p:sp>
        <p:nvSpPr>
          <p:cNvPr id="13" name="Заголовок 1">
            <a:extLst>
              <a:ext uri="{FF2B5EF4-FFF2-40B4-BE49-F238E27FC236}">
                <a16:creationId xmlns="" xmlns:a16="http://schemas.microsoft.com/office/drawing/2014/main" id="{B143B7C6-C4EA-449B-8B89-05EF8D6B0FC4}"/>
              </a:ext>
            </a:extLst>
          </p:cNvPr>
          <p:cNvSpPr txBox="1">
            <a:spLocks/>
          </p:cNvSpPr>
          <p:nvPr/>
        </p:nvSpPr>
        <p:spPr>
          <a:xfrm>
            <a:off x="1789647" y="2555949"/>
            <a:ext cx="10018713" cy="1747249"/>
          </a:xfrm>
          <a:prstGeom prst="rect">
            <a:avLst/>
          </a:prstGeom>
          <a:solidFill>
            <a:srgbClr val="F08133"/>
          </a:solidFill>
          <a:ln w="15875" cap="rnd" cmpd="sng" algn="ctr">
            <a:solidFill>
              <a:schemeClr val="tx1"/>
            </a:solid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ru-RU" sz="1600" b="1">
                <a:solidFill>
                  <a:schemeClr val="bg1"/>
                </a:solidFill>
                <a:latin typeface="Verdana" panose="020B0604030504040204" pitchFamily="34" charset="0"/>
                <a:ea typeface="Verdana" panose="020B0604030504040204" pitchFamily="34" charset="0"/>
                <a:cs typeface="Verdana" panose="020B0604030504040204" pitchFamily="34" charset="0"/>
              </a:rPr>
              <a:t>Сюди записуйте реквізити (номер, дата і назва) документа, що підтверджує понесені витрати, безпосередньо пов’язані з отриманим доходом.</a:t>
            </a:r>
          </a:p>
          <a:p>
            <a:endParaRPr lang="ru-RU" sz="1600" b="1">
              <a:solidFill>
                <a:schemeClr val="bg1"/>
              </a:solidFill>
              <a:latin typeface="Verdana" panose="020B0604030504040204" pitchFamily="34" charset="0"/>
              <a:ea typeface="Verdana" panose="020B0604030504040204" pitchFamily="34" charset="0"/>
              <a:cs typeface="Verdana" panose="020B0604030504040204" pitchFamily="34" charset="0"/>
            </a:endParaRPr>
          </a:p>
          <a:p>
            <a:r>
              <a:rPr lang="ru-RU" sz="1600" b="1">
                <a:solidFill>
                  <a:schemeClr val="bg1"/>
                </a:solidFill>
                <a:latin typeface="Verdana" panose="020B0604030504040204" pitchFamily="34" charset="0"/>
                <a:ea typeface="Verdana" panose="020B0604030504040204" pitchFamily="34" charset="0"/>
                <a:cs typeface="Verdana" panose="020B0604030504040204" pitchFamily="34" charset="0"/>
              </a:rPr>
              <a:t>Графу заповнюйте одночасно з витратними графами Книги, а саме 6, 7 і 8</a:t>
            </a:r>
            <a:endParaRPr lang="ru-RU"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2" name="Picture 5" descr="C:\Users\Ромчик\Desktop\insurance-icon-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71233" y="5597796"/>
            <a:ext cx="1081549" cy="1081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4633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6"/>
          <p:cNvSpPr txBox="1">
            <a:spLocks/>
          </p:cNvSpPr>
          <p:nvPr/>
        </p:nvSpPr>
        <p:spPr>
          <a:xfrm>
            <a:off x="3268632" y="2741731"/>
            <a:ext cx="10058400" cy="1261997"/>
          </a:xfrm>
          <a:prstGeom prst="rect">
            <a:avLst/>
          </a:prstGeom>
        </p:spPr>
        <p:txBody>
          <a:bodyPr vert="horz" lIns="91440" tIns="45720" rIns="91440" bIns="45720" rtlCol="0" anchor="b">
            <a:noAutofit/>
          </a:bodyPr>
          <a:lstStyle>
            <a:lvl1pPr algn="l" defTabSz="1219170" rtl="0" eaLnBrk="1" latinLnBrk="0" hangingPunct="1">
              <a:spcBef>
                <a:spcPct val="0"/>
              </a:spcBef>
              <a:buNone/>
              <a:defRPr sz="8800" kern="1200" cap="none" spc="-133" baseline="0">
                <a:ln>
                  <a:noFill/>
                </a:ln>
                <a:solidFill>
                  <a:schemeClr val="tx2"/>
                </a:solidFill>
                <a:effectLst/>
                <a:latin typeface="+mj-lt"/>
                <a:ea typeface="+mj-ea"/>
                <a:cs typeface="+mj-cs"/>
              </a:defRPr>
            </a:lvl1pPr>
          </a:lstStyle>
          <a:p>
            <a:pPr algn="just"/>
            <a:r>
              <a:rPr lang="uk-UA" sz="3200" b="1" dirty="0" smtClean="0">
                <a:latin typeface="Corbel" panose="020B0503020204020204" pitchFamily="34" charset="0"/>
              </a:rPr>
              <a:t>Форма Книги обліку доходів і витрат</a:t>
            </a:r>
            <a:endParaRPr lang="uk-UA" sz="3200" b="1" dirty="0">
              <a:latin typeface="Corbel" panose="020B0503020204020204" pitchFamily="34" charset="0"/>
            </a:endParaRPr>
          </a:p>
        </p:txBody>
      </p:sp>
      <p:cxnSp>
        <p:nvCxnSpPr>
          <p:cNvPr id="5" name="Прямая соединительная линия 4"/>
          <p:cNvCxnSpPr/>
          <p:nvPr/>
        </p:nvCxnSpPr>
        <p:spPr>
          <a:xfrm>
            <a:off x="1027471" y="4003728"/>
            <a:ext cx="10004323" cy="0"/>
          </a:xfrm>
          <a:prstGeom prst="line">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604" y="221291"/>
            <a:ext cx="2359023" cy="471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680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211459"/>
            <a:ext cx="2359023" cy="471805"/>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1"/>
          <p:cNvSpPr>
            <a:spLocks noGrp="1"/>
          </p:cNvSpPr>
          <p:nvPr>
            <p:ph type="title"/>
          </p:nvPr>
        </p:nvSpPr>
        <p:spPr>
          <a:xfrm>
            <a:off x="500579" y="899499"/>
            <a:ext cx="12516465" cy="579711"/>
          </a:xfrm>
        </p:spPr>
        <p:txBody>
          <a:bodyPr>
            <a:normAutofit/>
          </a:bodyPr>
          <a:lstStyle/>
          <a:p>
            <a:r>
              <a:rPr lang="ru-RU" sz="2400" b="1" dirty="0">
                <a:latin typeface="Corbel" panose="020B0503020204020204" pitchFamily="34" charset="0"/>
              </a:rPr>
              <a:t>Графа 6 «Сума </a:t>
            </a:r>
            <a:r>
              <a:rPr lang="ru-RU" sz="2400" b="1" dirty="0" err="1">
                <a:latin typeface="Corbel" panose="020B0503020204020204" pitchFamily="34" charset="0"/>
              </a:rPr>
              <a:t>витрат</a:t>
            </a:r>
            <a:r>
              <a:rPr lang="ru-RU" sz="2400" b="1" dirty="0">
                <a:latin typeface="Corbel" panose="020B0503020204020204" pitchFamily="34" charset="0"/>
              </a:rPr>
              <a:t>, </a:t>
            </a:r>
            <a:r>
              <a:rPr lang="ru-RU" sz="2400" b="1" dirty="0" err="1">
                <a:latin typeface="Corbel" panose="020B0503020204020204" pitchFamily="34" charset="0"/>
              </a:rPr>
              <a:t>пов’язаних</a:t>
            </a:r>
            <a:r>
              <a:rPr lang="ru-RU" sz="2400" b="1" dirty="0">
                <a:latin typeface="Corbel" panose="020B0503020204020204" pitchFamily="34" charset="0"/>
              </a:rPr>
              <a:t> з </a:t>
            </a:r>
            <a:r>
              <a:rPr lang="ru-RU" sz="2400" b="1" dirty="0" err="1">
                <a:latin typeface="Corbel" panose="020B0503020204020204" pitchFamily="34" charset="0"/>
              </a:rPr>
              <a:t>придбанням</a:t>
            </a:r>
            <a:r>
              <a:rPr lang="ru-RU" sz="2400" b="1" dirty="0">
                <a:latin typeface="Corbel" panose="020B0503020204020204" pitchFamily="34" charset="0"/>
              </a:rPr>
              <a:t> </a:t>
            </a:r>
            <a:r>
              <a:rPr lang="ru-RU" sz="2400" b="1" dirty="0" err="1">
                <a:latin typeface="Corbel" panose="020B0503020204020204" pitchFamily="34" charset="0"/>
              </a:rPr>
              <a:t>товарів</a:t>
            </a:r>
            <a:r>
              <a:rPr lang="ru-RU" sz="2400" b="1" dirty="0">
                <a:latin typeface="Corbel" panose="020B0503020204020204" pitchFamily="34" charset="0"/>
              </a:rPr>
              <a:t> (</a:t>
            </a:r>
            <a:r>
              <a:rPr lang="ru-RU" sz="2400" b="1" dirty="0" err="1">
                <a:latin typeface="Corbel" panose="020B0503020204020204" pitchFamily="34" charset="0"/>
              </a:rPr>
              <a:t>робіт</a:t>
            </a:r>
            <a:r>
              <a:rPr lang="ru-RU" sz="2400" b="1" dirty="0">
                <a:latin typeface="Corbel" panose="020B0503020204020204" pitchFamily="34" charset="0"/>
              </a:rPr>
              <a:t>, </a:t>
            </a:r>
            <a:r>
              <a:rPr lang="ru-RU" sz="2400" b="1" dirty="0" err="1">
                <a:latin typeface="Corbel" panose="020B0503020204020204" pitchFamily="34" charset="0"/>
              </a:rPr>
              <a:t>послуг</a:t>
            </a:r>
            <a:r>
              <a:rPr lang="ru-RU" sz="2400" b="1" dirty="0">
                <a:latin typeface="Corbel" panose="020B0503020204020204" pitchFamily="34" charset="0"/>
              </a:rPr>
              <a:t>)»</a:t>
            </a:r>
            <a:endParaRPr lang="uk-UA" sz="2400" b="1" dirty="0">
              <a:latin typeface="Corbel" panose="020B0503020204020204" pitchFamily="34" charset="0"/>
            </a:endParaRPr>
          </a:p>
        </p:txBody>
      </p:sp>
      <p:sp>
        <p:nvSpPr>
          <p:cNvPr id="10" name="Объект 2"/>
          <p:cNvSpPr txBox="1">
            <a:spLocks/>
          </p:cNvSpPr>
          <p:nvPr/>
        </p:nvSpPr>
        <p:spPr>
          <a:xfrm>
            <a:off x="1883775" y="2428738"/>
            <a:ext cx="10013256"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endParaRPr lang="uk-UA" dirty="0" smtClean="0">
              <a:latin typeface="Corbel" panose="020B0503020204020204" pitchFamily="34" charset="0"/>
            </a:endParaRPr>
          </a:p>
        </p:txBody>
      </p:sp>
      <p:cxnSp>
        <p:nvCxnSpPr>
          <p:cNvPr id="11" name="Прямая соединительная линия 10"/>
          <p:cNvCxnSpPr/>
          <p:nvPr/>
        </p:nvCxnSpPr>
        <p:spPr>
          <a:xfrm flipV="1">
            <a:off x="1767350" y="1400017"/>
            <a:ext cx="10129681" cy="5346"/>
          </a:xfrm>
          <a:prstGeom prst="line">
            <a:avLst/>
          </a:prstGeom>
          <a:ln w="25400" cmpd="sng"/>
        </p:spPr>
        <p:style>
          <a:lnRef idx="1">
            <a:schemeClr val="accent1"/>
          </a:lnRef>
          <a:fillRef idx="0">
            <a:schemeClr val="accent1"/>
          </a:fillRef>
          <a:effectRef idx="0">
            <a:schemeClr val="accent1"/>
          </a:effectRef>
          <a:fontRef idx="minor">
            <a:schemeClr val="tx1"/>
          </a:fontRef>
        </p:style>
      </p:cxnSp>
      <p:sp>
        <p:nvSpPr>
          <p:cNvPr id="13" name="Заголовок 1">
            <a:extLst>
              <a:ext uri="{FF2B5EF4-FFF2-40B4-BE49-F238E27FC236}">
                <a16:creationId xmlns="" xmlns:a16="http://schemas.microsoft.com/office/drawing/2014/main" id="{B143B7C6-C4EA-449B-8B89-05EF8D6B0FC4}"/>
              </a:ext>
            </a:extLst>
          </p:cNvPr>
          <p:cNvSpPr txBox="1">
            <a:spLocks/>
          </p:cNvSpPr>
          <p:nvPr/>
        </p:nvSpPr>
        <p:spPr>
          <a:xfrm>
            <a:off x="1749454" y="1688037"/>
            <a:ext cx="10018713" cy="3866383"/>
          </a:xfrm>
          <a:prstGeom prst="rect">
            <a:avLst/>
          </a:prstGeom>
          <a:solidFill>
            <a:schemeClr val="accent5">
              <a:lumMod val="75000"/>
            </a:schemeClr>
          </a:solidFill>
          <a:ln w="15875" cap="rnd" cmpd="sng" algn="ctr">
            <a:solidFill>
              <a:schemeClr val="tx1"/>
            </a:solid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just"/>
            <a:r>
              <a:rPr lang="ru-RU"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У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цій</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графі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відображайте</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суму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витрат</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на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придбання</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товарів</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робіт</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послуг</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безпосередньо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пов’язану</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з доходом,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отриманим</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за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підсумками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дня (ч. 6 п. 6 Порядку № 481).</a:t>
            </a:r>
          </a:p>
          <a:p>
            <a:pPr algn="just"/>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just"/>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При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виробництві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продукції</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робіт</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послуг</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до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цієї</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графи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вносять</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дані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про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купівельну</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вартість</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запасів</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сировини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інших</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товарно-</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матеріальних</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цінностей</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фактично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використаних</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при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виробництві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реалізованої</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продукції</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робіт</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послуг</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pPr algn="just"/>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just"/>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Також</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вносять</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записи про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вартість</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придбаних</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робіт</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або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послуг</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які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можна</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прямо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співвіднести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з доходом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від</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реалізації</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товару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або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власних</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послуг</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робіт</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pPr algn="just"/>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just"/>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Записи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здійснюйте</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pPr algn="just"/>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just"/>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за фактом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отримання</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доходу,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тобто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після</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одержання</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оплати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від</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покупців</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pPr algn="just"/>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just"/>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за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умови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що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товари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роботи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послуги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фактично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отримані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та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оплачені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підприємцем</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2" name="Picture 6" descr="C:\Users\Ромчик\Desktop\insurance-icon-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4627" y="5883405"/>
            <a:ext cx="900000"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9309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211459"/>
            <a:ext cx="2359023" cy="47180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Ромчик\Desktop\scales-of-justi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1969" y="5763248"/>
            <a:ext cx="1350031" cy="1156667"/>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1"/>
          <p:cNvSpPr>
            <a:spLocks noGrp="1"/>
          </p:cNvSpPr>
          <p:nvPr>
            <p:ph type="title"/>
          </p:nvPr>
        </p:nvSpPr>
        <p:spPr>
          <a:xfrm>
            <a:off x="500579" y="899499"/>
            <a:ext cx="12516465" cy="579711"/>
          </a:xfrm>
        </p:spPr>
        <p:txBody>
          <a:bodyPr>
            <a:normAutofit/>
          </a:bodyPr>
          <a:lstStyle/>
          <a:p>
            <a:r>
              <a:rPr lang="ru-RU" sz="2400" b="1" dirty="0">
                <a:latin typeface="Corbel" panose="020B0503020204020204" pitchFamily="34" charset="0"/>
              </a:rPr>
              <a:t>Графа 7 «</a:t>
            </a:r>
            <a:r>
              <a:rPr lang="ru-RU" sz="2400" b="1" dirty="0" err="1">
                <a:latin typeface="Corbel" panose="020B0503020204020204" pitchFamily="34" charset="0"/>
              </a:rPr>
              <a:t>Витрати</a:t>
            </a:r>
            <a:r>
              <a:rPr lang="ru-RU" sz="2400" b="1" dirty="0">
                <a:latin typeface="Corbel" panose="020B0503020204020204" pitchFamily="34" charset="0"/>
              </a:rPr>
              <a:t> на оплату </a:t>
            </a:r>
            <a:r>
              <a:rPr lang="ru-RU" sz="2400" b="1" dirty="0" err="1">
                <a:latin typeface="Corbel" panose="020B0503020204020204" pitchFamily="34" charset="0"/>
              </a:rPr>
              <a:t>праці</a:t>
            </a:r>
            <a:r>
              <a:rPr lang="ru-RU" sz="2400" b="1" dirty="0">
                <a:latin typeface="Corbel" panose="020B0503020204020204" pitchFamily="34" charset="0"/>
              </a:rPr>
              <a:t> </a:t>
            </a:r>
            <a:r>
              <a:rPr lang="ru-RU" sz="2400" b="1" dirty="0" err="1">
                <a:latin typeface="Corbel" panose="020B0503020204020204" pitchFamily="34" charset="0"/>
              </a:rPr>
              <a:t>найманих</a:t>
            </a:r>
            <a:r>
              <a:rPr lang="ru-RU" sz="2400" b="1" dirty="0">
                <a:latin typeface="Corbel" panose="020B0503020204020204" pitchFamily="34" charset="0"/>
              </a:rPr>
              <a:t> </a:t>
            </a:r>
            <a:r>
              <a:rPr lang="ru-RU" sz="2400" b="1" dirty="0" err="1">
                <a:latin typeface="Corbel" panose="020B0503020204020204" pitchFamily="34" charset="0"/>
              </a:rPr>
              <a:t>осіб</a:t>
            </a:r>
            <a:r>
              <a:rPr lang="ru-RU" sz="2400" b="1" dirty="0">
                <a:latin typeface="Corbel" panose="020B0503020204020204" pitchFamily="34" charset="0"/>
              </a:rPr>
              <a:t>»</a:t>
            </a:r>
            <a:endParaRPr lang="uk-UA" sz="2400" b="1" dirty="0">
              <a:latin typeface="Corbel" panose="020B0503020204020204" pitchFamily="34" charset="0"/>
            </a:endParaRPr>
          </a:p>
        </p:txBody>
      </p:sp>
      <p:sp>
        <p:nvSpPr>
          <p:cNvPr id="10" name="Объект 2"/>
          <p:cNvSpPr txBox="1">
            <a:spLocks/>
          </p:cNvSpPr>
          <p:nvPr/>
        </p:nvSpPr>
        <p:spPr>
          <a:xfrm>
            <a:off x="1883775" y="2428738"/>
            <a:ext cx="10013256"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endParaRPr lang="uk-UA" dirty="0" smtClean="0">
              <a:latin typeface="Corbel" panose="020B0503020204020204" pitchFamily="34" charset="0"/>
            </a:endParaRPr>
          </a:p>
        </p:txBody>
      </p:sp>
      <p:cxnSp>
        <p:nvCxnSpPr>
          <p:cNvPr id="11" name="Прямая соединительная линия 10"/>
          <p:cNvCxnSpPr/>
          <p:nvPr/>
        </p:nvCxnSpPr>
        <p:spPr>
          <a:xfrm flipV="1">
            <a:off x="1767350" y="1400017"/>
            <a:ext cx="10129681" cy="5346"/>
          </a:xfrm>
          <a:prstGeom prst="line">
            <a:avLst/>
          </a:prstGeom>
          <a:ln w="25400" cmpd="sng"/>
        </p:spPr>
        <p:style>
          <a:lnRef idx="1">
            <a:schemeClr val="accent1"/>
          </a:lnRef>
          <a:fillRef idx="0">
            <a:schemeClr val="accent1"/>
          </a:fillRef>
          <a:effectRef idx="0">
            <a:schemeClr val="accent1"/>
          </a:effectRef>
          <a:fontRef idx="minor">
            <a:schemeClr val="tx1"/>
          </a:fontRef>
        </p:style>
      </p:cxnSp>
      <p:sp>
        <p:nvSpPr>
          <p:cNvPr id="13" name="Заголовок 1">
            <a:extLst>
              <a:ext uri="{FF2B5EF4-FFF2-40B4-BE49-F238E27FC236}">
                <a16:creationId xmlns="" xmlns:a16="http://schemas.microsoft.com/office/drawing/2014/main" id="{B143B7C6-C4EA-449B-8B89-05EF8D6B0FC4}"/>
              </a:ext>
            </a:extLst>
          </p:cNvPr>
          <p:cNvSpPr txBox="1">
            <a:spLocks/>
          </p:cNvSpPr>
          <p:nvPr/>
        </p:nvSpPr>
        <p:spPr>
          <a:xfrm>
            <a:off x="1822833" y="2354891"/>
            <a:ext cx="10018713" cy="884341"/>
          </a:xfrm>
          <a:prstGeom prst="rect">
            <a:avLst/>
          </a:prstGeom>
          <a:solidFill>
            <a:schemeClr val="accent6">
              <a:lumMod val="75000"/>
            </a:schemeClr>
          </a:solidFill>
          <a:ln w="15875" cap="rnd" cmpd="sng" algn="ctr">
            <a:solidFill>
              <a:schemeClr val="tx1"/>
            </a:solid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just"/>
            <a:r>
              <a:rPr lang="ru-RU" sz="14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Запис</a:t>
            </a:r>
            <a:r>
              <a:rPr lang="ru-RU"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до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цієї</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графи вноситься на дату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виплати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зарплати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працівникам</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і на дату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фактичної</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сплати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ЄСВ у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частині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нарахувань</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із</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зарплати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працівників</a:t>
            </a:r>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999428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211459"/>
            <a:ext cx="2359023" cy="471805"/>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1"/>
          <p:cNvSpPr>
            <a:spLocks noGrp="1"/>
          </p:cNvSpPr>
          <p:nvPr>
            <p:ph type="title"/>
          </p:nvPr>
        </p:nvSpPr>
        <p:spPr>
          <a:xfrm>
            <a:off x="500579" y="899499"/>
            <a:ext cx="12516465" cy="579711"/>
          </a:xfrm>
        </p:spPr>
        <p:txBody>
          <a:bodyPr>
            <a:normAutofit/>
          </a:bodyPr>
          <a:lstStyle/>
          <a:p>
            <a:r>
              <a:rPr lang="ru-RU" sz="2400" b="1" dirty="0">
                <a:latin typeface="Corbel" panose="020B0503020204020204" pitchFamily="34" charset="0"/>
              </a:rPr>
              <a:t>Графа 8 «</a:t>
            </a:r>
            <a:r>
              <a:rPr lang="ru-RU" sz="2400" b="1" dirty="0" err="1">
                <a:latin typeface="Corbel" panose="020B0503020204020204" pitchFamily="34" charset="0"/>
              </a:rPr>
              <a:t>Інші</a:t>
            </a:r>
            <a:r>
              <a:rPr lang="ru-RU" sz="2400" b="1" dirty="0">
                <a:latin typeface="Corbel" panose="020B0503020204020204" pitchFamily="34" charset="0"/>
              </a:rPr>
              <a:t> </a:t>
            </a:r>
            <a:r>
              <a:rPr lang="ru-RU" sz="2400" b="1" dirty="0" err="1">
                <a:latin typeface="Corbel" panose="020B0503020204020204" pitchFamily="34" charset="0"/>
              </a:rPr>
              <a:t>витрати</a:t>
            </a:r>
            <a:r>
              <a:rPr lang="ru-RU" sz="2400" b="1" dirty="0">
                <a:latin typeface="Corbel" panose="020B0503020204020204" pitchFamily="34" charset="0"/>
              </a:rPr>
              <a:t>, </a:t>
            </a:r>
            <a:r>
              <a:rPr lang="ru-RU" sz="2400" b="1" dirty="0" err="1">
                <a:latin typeface="Corbel" panose="020B0503020204020204" pitchFamily="34" charset="0"/>
              </a:rPr>
              <a:t>пов’язані</a:t>
            </a:r>
            <a:r>
              <a:rPr lang="ru-RU" sz="2400" b="1" dirty="0">
                <a:latin typeface="Corbel" panose="020B0503020204020204" pitchFamily="34" charset="0"/>
              </a:rPr>
              <a:t> з </a:t>
            </a:r>
            <a:r>
              <a:rPr lang="ru-RU" sz="2400" b="1" dirty="0" err="1">
                <a:latin typeface="Corbel" panose="020B0503020204020204" pitchFamily="34" charset="0"/>
              </a:rPr>
              <a:t>одержанням</a:t>
            </a:r>
            <a:r>
              <a:rPr lang="ru-RU" sz="2400" b="1" dirty="0">
                <a:latin typeface="Corbel" panose="020B0503020204020204" pitchFamily="34" charset="0"/>
              </a:rPr>
              <a:t> доходу»</a:t>
            </a:r>
            <a:endParaRPr lang="uk-UA" sz="2400" b="1" dirty="0">
              <a:latin typeface="Corbel" panose="020B0503020204020204" pitchFamily="34" charset="0"/>
            </a:endParaRPr>
          </a:p>
        </p:txBody>
      </p:sp>
      <p:sp>
        <p:nvSpPr>
          <p:cNvPr id="10" name="Объект 2"/>
          <p:cNvSpPr txBox="1">
            <a:spLocks/>
          </p:cNvSpPr>
          <p:nvPr/>
        </p:nvSpPr>
        <p:spPr>
          <a:xfrm>
            <a:off x="1883775" y="2428738"/>
            <a:ext cx="10013256"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endParaRPr lang="uk-UA" dirty="0" smtClean="0">
              <a:latin typeface="Corbel" panose="020B0503020204020204" pitchFamily="34" charset="0"/>
            </a:endParaRPr>
          </a:p>
        </p:txBody>
      </p:sp>
      <p:cxnSp>
        <p:nvCxnSpPr>
          <p:cNvPr id="11" name="Прямая соединительная линия 10"/>
          <p:cNvCxnSpPr/>
          <p:nvPr/>
        </p:nvCxnSpPr>
        <p:spPr>
          <a:xfrm flipV="1">
            <a:off x="1767350" y="1400017"/>
            <a:ext cx="10129681" cy="5346"/>
          </a:xfrm>
          <a:prstGeom prst="line">
            <a:avLst/>
          </a:prstGeom>
          <a:ln w="25400" cmpd="sng"/>
        </p:spPr>
        <p:style>
          <a:lnRef idx="1">
            <a:schemeClr val="accent1"/>
          </a:lnRef>
          <a:fillRef idx="0">
            <a:schemeClr val="accent1"/>
          </a:fillRef>
          <a:effectRef idx="0">
            <a:schemeClr val="accent1"/>
          </a:effectRef>
          <a:fontRef idx="minor">
            <a:schemeClr val="tx1"/>
          </a:fontRef>
        </p:style>
      </p:cxnSp>
      <p:sp>
        <p:nvSpPr>
          <p:cNvPr id="13" name="Заголовок 1">
            <a:extLst>
              <a:ext uri="{FF2B5EF4-FFF2-40B4-BE49-F238E27FC236}">
                <a16:creationId xmlns="" xmlns:a16="http://schemas.microsoft.com/office/drawing/2014/main" id="{B143B7C6-C4EA-449B-8B89-05EF8D6B0FC4}"/>
              </a:ext>
            </a:extLst>
          </p:cNvPr>
          <p:cNvSpPr txBox="1">
            <a:spLocks/>
          </p:cNvSpPr>
          <p:nvPr/>
        </p:nvSpPr>
        <p:spPr>
          <a:xfrm>
            <a:off x="1822833" y="1632793"/>
            <a:ext cx="10018713" cy="4130456"/>
          </a:xfrm>
          <a:prstGeom prst="rect">
            <a:avLst/>
          </a:prstGeom>
          <a:solidFill>
            <a:schemeClr val="accent4"/>
          </a:solidFill>
          <a:ln w="15875" cap="rnd" cmpd="sng" algn="ctr">
            <a:solidFill>
              <a:schemeClr val="tx1"/>
            </a:solid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just"/>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До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цієї</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графи </a:t>
            </a:r>
            <a:r>
              <a:rPr lang="ru-RU" sz="14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записуються</a:t>
            </a:r>
            <a:r>
              <a:rPr lang="ru-RU"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всі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інші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витрати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безпосередньо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пов’язані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з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господарською</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діяльністю</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що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не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відображаються</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у графах 6 і 7.</a:t>
            </a:r>
          </a:p>
          <a:p>
            <a:pPr algn="just"/>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just"/>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При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цьому</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послуги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роботи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товарно-</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матеріальні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цінності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мають</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бутиоплачені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pPr algn="just"/>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just"/>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До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цієї</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графи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потраплять</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такі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витрати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pPr algn="just"/>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just"/>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орендна</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плата за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офіс</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торговельні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площі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транспортні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засоби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обладнання</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тощо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pPr algn="just"/>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just"/>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сума ЄСВ,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сплаченого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підприємцем</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за себе;</a:t>
            </a:r>
          </a:p>
          <a:p>
            <a:pPr algn="just"/>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just"/>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оплата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послуг</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банку, у тому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числі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за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розрахунково-касове</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обслуговування</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pPr algn="just"/>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just"/>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плата за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комунальні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послуги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зв’язок</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тощо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a:p>
            <a:pPr algn="just"/>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just"/>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Тобто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це</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по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суті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ті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витрати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які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неможливо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прямо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пов’язати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з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об’єктом</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витрат</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продукція</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роботи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послуги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Наприклад</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адміністративні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витрати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витрати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на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збут</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загальновиробничі</a:t>
            </a:r>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2" name="Picture 2" descr="C:\Users\Ромчик\Desktop\risk_management-51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95769" y="5916832"/>
            <a:ext cx="901262" cy="901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8792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211459"/>
            <a:ext cx="2359023" cy="471805"/>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1"/>
          <p:cNvSpPr>
            <a:spLocks noGrp="1"/>
          </p:cNvSpPr>
          <p:nvPr>
            <p:ph type="title"/>
          </p:nvPr>
        </p:nvSpPr>
        <p:spPr>
          <a:xfrm>
            <a:off x="500579" y="899499"/>
            <a:ext cx="12516465" cy="579711"/>
          </a:xfrm>
        </p:spPr>
        <p:txBody>
          <a:bodyPr>
            <a:normAutofit/>
          </a:bodyPr>
          <a:lstStyle/>
          <a:p>
            <a:r>
              <a:rPr lang="ru-RU" sz="2400" b="1" dirty="0">
                <a:latin typeface="Corbel" panose="020B0503020204020204" pitchFamily="34" charset="0"/>
              </a:rPr>
              <a:t>Графа 9 «Сума чистого </a:t>
            </a:r>
            <a:r>
              <a:rPr lang="ru-RU" sz="2400" b="1" dirty="0" err="1">
                <a:latin typeface="Corbel" panose="020B0503020204020204" pitchFamily="34" charset="0"/>
              </a:rPr>
              <a:t>оподатковуваного</a:t>
            </a:r>
            <a:r>
              <a:rPr lang="ru-RU" sz="2400" b="1" dirty="0">
                <a:latin typeface="Corbel" panose="020B0503020204020204" pitchFamily="34" charset="0"/>
              </a:rPr>
              <a:t> </a:t>
            </a:r>
            <a:r>
              <a:rPr lang="ru-RU" sz="2400" b="1" dirty="0" smtClean="0">
                <a:latin typeface="Corbel" panose="020B0503020204020204" pitchFamily="34" charset="0"/>
              </a:rPr>
              <a:t>доходу»</a:t>
            </a:r>
            <a:endParaRPr lang="uk-UA" sz="2400" b="1" dirty="0">
              <a:latin typeface="Corbel" panose="020B0503020204020204" pitchFamily="34" charset="0"/>
            </a:endParaRPr>
          </a:p>
        </p:txBody>
      </p:sp>
      <p:sp>
        <p:nvSpPr>
          <p:cNvPr id="10" name="Объект 2"/>
          <p:cNvSpPr txBox="1">
            <a:spLocks/>
          </p:cNvSpPr>
          <p:nvPr/>
        </p:nvSpPr>
        <p:spPr>
          <a:xfrm>
            <a:off x="1883775" y="2428738"/>
            <a:ext cx="10013256"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endParaRPr lang="uk-UA" dirty="0" smtClean="0">
              <a:latin typeface="Corbel" panose="020B0503020204020204" pitchFamily="34" charset="0"/>
            </a:endParaRPr>
          </a:p>
        </p:txBody>
      </p:sp>
      <p:cxnSp>
        <p:nvCxnSpPr>
          <p:cNvPr id="11" name="Прямая соединительная линия 10"/>
          <p:cNvCxnSpPr/>
          <p:nvPr/>
        </p:nvCxnSpPr>
        <p:spPr>
          <a:xfrm flipV="1">
            <a:off x="1767350" y="1400017"/>
            <a:ext cx="10129681" cy="5346"/>
          </a:xfrm>
          <a:prstGeom prst="line">
            <a:avLst/>
          </a:prstGeom>
          <a:ln w="25400" cmpd="sng"/>
        </p:spPr>
        <p:style>
          <a:lnRef idx="1">
            <a:schemeClr val="accent1"/>
          </a:lnRef>
          <a:fillRef idx="0">
            <a:schemeClr val="accent1"/>
          </a:fillRef>
          <a:effectRef idx="0">
            <a:schemeClr val="accent1"/>
          </a:effectRef>
          <a:fontRef idx="minor">
            <a:schemeClr val="tx1"/>
          </a:fontRef>
        </p:style>
      </p:cxnSp>
      <p:sp>
        <p:nvSpPr>
          <p:cNvPr id="13" name="Заголовок 1">
            <a:extLst>
              <a:ext uri="{FF2B5EF4-FFF2-40B4-BE49-F238E27FC236}">
                <a16:creationId xmlns="" xmlns:a16="http://schemas.microsoft.com/office/drawing/2014/main" id="{B143B7C6-C4EA-449B-8B89-05EF8D6B0FC4}"/>
              </a:ext>
            </a:extLst>
          </p:cNvPr>
          <p:cNvSpPr txBox="1">
            <a:spLocks/>
          </p:cNvSpPr>
          <p:nvPr/>
        </p:nvSpPr>
        <p:spPr>
          <a:xfrm>
            <a:off x="1822833" y="2637629"/>
            <a:ext cx="10018713" cy="1130504"/>
          </a:xfrm>
          <a:prstGeom prst="rect">
            <a:avLst/>
          </a:prstGeom>
          <a:solidFill>
            <a:schemeClr val="accent6">
              <a:lumMod val="75000"/>
            </a:schemeClr>
          </a:solidFill>
          <a:ln w="15875" cap="rnd" cmpd="sng" algn="ctr">
            <a:solidFill>
              <a:schemeClr val="tx1"/>
            </a:solid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just"/>
            <a:r>
              <a:rPr lang="ru-RU"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У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цій</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графі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виводите</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чистий</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дохід</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що</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підлягає</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оподаткуванню</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за формулою: сума доходу за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звітний</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період</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(графа 4) - сума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витрат</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госпдіяльності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(сума граф 6, 7 і 8).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Підсумкові</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суми</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виводяться</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за </a:t>
            </a:r>
            <a:r>
              <a:rPr lang="ru-RU" sz="1400" b="1" dirty="0" err="1">
                <a:solidFill>
                  <a:schemeClr val="bg1"/>
                </a:solidFill>
                <a:latin typeface="Verdana" panose="020B0604030504040204" pitchFamily="34" charset="0"/>
                <a:ea typeface="Verdana" panose="020B0604030504040204" pitchFamily="34" charset="0"/>
                <a:cs typeface="Verdana" panose="020B0604030504040204" pitchFamily="34" charset="0"/>
              </a:rPr>
              <a:t>місяць</a:t>
            </a: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 квартал, </a:t>
            </a:r>
            <a:r>
              <a:rPr lang="ru-RU" sz="14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рік</a:t>
            </a:r>
            <a:r>
              <a:rPr lang="ru-RU"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2" name="Picture 6" descr="C:\Users\Ромчик\Desktop\insurance-icon-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4627" y="5883405"/>
            <a:ext cx="900000"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85607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6"/>
          <p:cNvSpPr txBox="1">
            <a:spLocks/>
          </p:cNvSpPr>
          <p:nvPr/>
        </p:nvSpPr>
        <p:spPr>
          <a:xfrm>
            <a:off x="1686227" y="2741731"/>
            <a:ext cx="10058400" cy="1261997"/>
          </a:xfrm>
          <a:prstGeom prst="rect">
            <a:avLst/>
          </a:prstGeom>
        </p:spPr>
        <p:txBody>
          <a:bodyPr vert="horz" lIns="91440" tIns="45720" rIns="91440" bIns="45720" rtlCol="0" anchor="b">
            <a:noAutofit/>
          </a:bodyPr>
          <a:lstStyle>
            <a:lvl1pPr algn="l" defTabSz="1219170" rtl="0" eaLnBrk="1" latinLnBrk="0" hangingPunct="1">
              <a:spcBef>
                <a:spcPct val="0"/>
              </a:spcBef>
              <a:buNone/>
              <a:defRPr sz="8800" kern="1200" cap="none" spc="-133" baseline="0">
                <a:ln>
                  <a:noFill/>
                </a:ln>
                <a:solidFill>
                  <a:schemeClr val="tx2"/>
                </a:solidFill>
                <a:effectLst/>
                <a:latin typeface="+mj-lt"/>
                <a:ea typeface="+mj-ea"/>
                <a:cs typeface="+mj-cs"/>
              </a:defRPr>
            </a:lvl1pPr>
          </a:lstStyle>
          <a:p>
            <a:pPr algn="just"/>
            <a:r>
              <a:rPr lang="uk-UA" sz="3200" b="1" dirty="0" smtClean="0">
                <a:latin typeface="Corbel" panose="020B0503020204020204" pitchFamily="34" charset="0"/>
              </a:rPr>
              <a:t>Особливості ведення Книги ФОП на спрощеній системі</a:t>
            </a:r>
            <a:endParaRPr lang="uk-UA" sz="3200" b="1" dirty="0">
              <a:latin typeface="Corbel" panose="020B0503020204020204" pitchFamily="34" charset="0"/>
            </a:endParaRPr>
          </a:p>
        </p:txBody>
      </p:sp>
      <p:cxnSp>
        <p:nvCxnSpPr>
          <p:cNvPr id="5" name="Прямая соединительная линия 4"/>
          <p:cNvCxnSpPr/>
          <p:nvPr/>
        </p:nvCxnSpPr>
        <p:spPr>
          <a:xfrm>
            <a:off x="1499415" y="4003728"/>
            <a:ext cx="9729024" cy="0"/>
          </a:xfrm>
          <a:prstGeom prst="line">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604" y="221291"/>
            <a:ext cx="2359023" cy="471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581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211459"/>
            <a:ext cx="2359023" cy="47180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C:\Users\Ромчик\Desktop\insurance-icon-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19446" y="6025965"/>
            <a:ext cx="756244" cy="756244"/>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Группа 15"/>
          <p:cNvGrpSpPr/>
          <p:nvPr/>
        </p:nvGrpSpPr>
        <p:grpSpPr>
          <a:xfrm>
            <a:off x="1477284" y="957172"/>
            <a:ext cx="5828084" cy="637141"/>
            <a:chOff x="0" y="0"/>
            <a:chExt cx="6163884" cy="637141"/>
          </a:xfrm>
        </p:grpSpPr>
        <p:sp>
          <p:nvSpPr>
            <p:cNvPr id="17" name="Скругленный прямоугольник 16"/>
            <p:cNvSpPr/>
            <p:nvPr/>
          </p:nvSpPr>
          <p:spPr>
            <a:xfrm>
              <a:off x="0" y="0"/>
              <a:ext cx="6163884" cy="637141"/>
            </a:xfrm>
            <a:prstGeom prst="roundRect">
              <a:avLst>
                <a:gd name="adj" fmla="val 10000"/>
              </a:avLst>
            </a:prstGeom>
            <a:solidFill>
              <a:srgbClr val="F07F09">
                <a:lumMod val="60000"/>
                <a:lumOff val="40000"/>
              </a:srgbClr>
            </a:solidFill>
            <a:ln w="12700" cap="flat" cmpd="sng" algn="ctr">
              <a:solidFill>
                <a:srgbClr val="F07F09">
                  <a:shade val="95000"/>
                  <a:satMod val="105000"/>
                </a:srgbClr>
              </a:solidFill>
              <a:prstDash val="solid"/>
            </a:ln>
            <a:effectLst/>
          </p:spPr>
        </p:sp>
        <p:sp>
          <p:nvSpPr>
            <p:cNvPr id="18" name="Скругленный прямоугольник 4"/>
            <p:cNvSpPr/>
            <p:nvPr/>
          </p:nvSpPr>
          <p:spPr>
            <a:xfrm>
              <a:off x="18659" y="18661"/>
              <a:ext cx="5974242" cy="599819"/>
            </a:xfrm>
            <a:prstGeom prst="rect">
              <a:avLst/>
            </a:prstGeom>
            <a:noFill/>
            <a:ln>
              <a:noFill/>
            </a:ln>
            <a:effectLst/>
          </p:spPr>
          <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dirty="0">
                  <a:solidFill>
                    <a:sysClr val="windowText" lastClr="000000"/>
                  </a:solidFill>
                  <a:latin typeface="Calibri"/>
                </a:rPr>
                <a:t>У </a:t>
              </a:r>
              <a:r>
                <a:rPr lang="ru-RU" sz="1300" dirty="0" err="1">
                  <a:solidFill>
                    <a:sysClr val="windowText" lastClr="000000"/>
                  </a:solidFill>
                  <a:latin typeface="Calibri"/>
                </a:rPr>
                <a:t>графі</a:t>
              </a:r>
              <a:r>
                <a:rPr lang="ru-RU" sz="1300" dirty="0">
                  <a:solidFill>
                    <a:sysClr val="windowText" lastClr="000000"/>
                  </a:solidFill>
                  <a:latin typeface="Calibri"/>
                </a:rPr>
                <a:t> 1 «Дата </a:t>
              </a:r>
              <a:r>
                <a:rPr lang="ru-RU" sz="1300" dirty="0" err="1">
                  <a:solidFill>
                    <a:sysClr val="windowText" lastClr="000000"/>
                  </a:solidFill>
                  <a:latin typeface="Calibri"/>
                </a:rPr>
                <a:t>запису</a:t>
              </a:r>
              <a:r>
                <a:rPr lang="ru-RU" sz="1300" dirty="0">
                  <a:solidFill>
                    <a:sysClr val="windowText" lastClr="000000"/>
                  </a:solidFill>
                  <a:latin typeface="Calibri"/>
                </a:rPr>
                <a:t>» ставиться дата фактичного </a:t>
              </a:r>
              <a:r>
                <a:rPr lang="ru-RU" sz="1300" dirty="0" err="1">
                  <a:solidFill>
                    <a:sysClr val="windowText" lastClr="000000"/>
                  </a:solidFill>
                  <a:latin typeface="Calibri"/>
                </a:rPr>
                <a:t>отримання</a:t>
              </a:r>
              <a:r>
                <a:rPr lang="ru-RU" sz="1300" dirty="0">
                  <a:solidFill>
                    <a:sysClr val="windowText" lastClr="000000"/>
                  </a:solidFill>
                  <a:latin typeface="Calibri"/>
                </a:rPr>
                <a:t> доходу.</a:t>
              </a:r>
              <a:endParaRPr kumimoji="0" lang="uk-UA" sz="1300" b="0" i="0" u="none" strike="noStrike" kern="1200" cap="none" spc="0" normalizeH="0" baseline="0" noProof="0" dirty="0">
                <a:ln>
                  <a:noFill/>
                </a:ln>
                <a:solidFill>
                  <a:sysClr val="windowText" lastClr="000000"/>
                </a:solidFill>
                <a:effectLst/>
                <a:uLnTx/>
                <a:uFillTx/>
                <a:latin typeface="Calibri"/>
                <a:ea typeface="+mn-ea"/>
                <a:cs typeface="+mn-cs"/>
              </a:endParaRPr>
            </a:p>
          </p:txBody>
        </p:sp>
      </p:grpSp>
      <p:grpSp>
        <p:nvGrpSpPr>
          <p:cNvPr id="19" name="Группа 18"/>
          <p:cNvGrpSpPr/>
          <p:nvPr/>
        </p:nvGrpSpPr>
        <p:grpSpPr>
          <a:xfrm>
            <a:off x="1848629" y="1586089"/>
            <a:ext cx="5828084" cy="657853"/>
            <a:chOff x="18661" y="-39373"/>
            <a:chExt cx="6163884" cy="657853"/>
          </a:xfrm>
        </p:grpSpPr>
        <p:sp>
          <p:nvSpPr>
            <p:cNvPr id="20" name="Скругленный прямоугольник 19"/>
            <p:cNvSpPr/>
            <p:nvPr/>
          </p:nvSpPr>
          <p:spPr>
            <a:xfrm>
              <a:off x="18661" y="-39373"/>
              <a:ext cx="6163884" cy="637141"/>
            </a:xfrm>
            <a:prstGeom prst="roundRect">
              <a:avLst>
                <a:gd name="adj" fmla="val 10000"/>
              </a:avLst>
            </a:prstGeom>
            <a:solidFill>
              <a:schemeClr val="accent4">
                <a:lumMod val="60000"/>
                <a:lumOff val="40000"/>
              </a:schemeClr>
            </a:solidFill>
            <a:ln w="12700" cap="flat" cmpd="sng" algn="ctr">
              <a:solidFill>
                <a:srgbClr val="F07F09">
                  <a:shade val="95000"/>
                  <a:satMod val="105000"/>
                </a:srgbClr>
              </a:solidFill>
              <a:prstDash val="solid"/>
            </a:ln>
            <a:effectLst/>
          </p:spPr>
        </p:sp>
        <p:sp>
          <p:nvSpPr>
            <p:cNvPr id="21" name="Скругленный прямоугольник 4"/>
            <p:cNvSpPr/>
            <p:nvPr/>
          </p:nvSpPr>
          <p:spPr>
            <a:xfrm>
              <a:off x="18661" y="18661"/>
              <a:ext cx="6145223" cy="599819"/>
            </a:xfrm>
            <a:prstGeom prst="rect">
              <a:avLst/>
            </a:prstGeom>
            <a:noFill/>
            <a:ln>
              <a:noFill/>
            </a:ln>
            <a:effectLst/>
          </p:spPr>
          <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dirty="0">
                  <a:solidFill>
                    <a:sysClr val="windowText" lastClr="000000"/>
                  </a:solidFill>
                  <a:latin typeface="Calibri"/>
                </a:rPr>
                <a:t>У </a:t>
              </a:r>
              <a:r>
                <a:rPr lang="ru-RU" sz="1300" dirty="0" err="1">
                  <a:solidFill>
                    <a:sysClr val="windowText" lastClr="000000"/>
                  </a:solidFill>
                  <a:latin typeface="Calibri"/>
                </a:rPr>
                <a:t>графі</a:t>
              </a:r>
              <a:r>
                <a:rPr lang="ru-RU" sz="1300" dirty="0">
                  <a:solidFill>
                    <a:sysClr val="windowText" lastClr="000000"/>
                  </a:solidFill>
                  <a:latin typeface="Calibri"/>
                </a:rPr>
                <a:t> 2 </a:t>
              </a:r>
              <a:r>
                <a:rPr lang="ru-RU" sz="1300" dirty="0" err="1">
                  <a:solidFill>
                    <a:sysClr val="windowText" lastClr="000000"/>
                  </a:solidFill>
                  <a:latin typeface="Calibri"/>
                </a:rPr>
                <a:t>вказується</a:t>
              </a:r>
              <a:r>
                <a:rPr lang="ru-RU" sz="1300" dirty="0">
                  <a:solidFill>
                    <a:sysClr val="windowText" lastClr="000000"/>
                  </a:solidFill>
                  <a:latin typeface="Calibri"/>
                </a:rPr>
                <a:t> сума доходу за </a:t>
              </a:r>
              <a:r>
                <a:rPr lang="ru-RU" sz="1300" dirty="0" err="1">
                  <a:solidFill>
                    <a:sysClr val="windowText" lastClr="000000"/>
                  </a:solidFill>
                  <a:latin typeface="Calibri"/>
                </a:rPr>
                <a:t>проданий</a:t>
              </a:r>
              <a:r>
                <a:rPr lang="ru-RU" sz="1300" dirty="0">
                  <a:solidFill>
                    <a:sysClr val="windowText" lastClr="000000"/>
                  </a:solidFill>
                  <a:latin typeface="Calibri"/>
                </a:rPr>
                <a:t> товар, </a:t>
              </a:r>
              <a:r>
                <a:rPr lang="ru-RU" sz="1300" dirty="0" err="1">
                  <a:solidFill>
                    <a:sysClr val="windowText" lastClr="000000"/>
                  </a:solidFill>
                  <a:latin typeface="Calibri"/>
                </a:rPr>
                <a:t>виконану</a:t>
              </a:r>
              <a:r>
                <a:rPr lang="ru-RU" sz="1300" dirty="0">
                  <a:solidFill>
                    <a:sysClr val="windowText" lastClr="000000"/>
                  </a:solidFill>
                  <a:latin typeface="Calibri"/>
                </a:rPr>
                <a:t> роботу </a:t>
              </a:r>
              <a:r>
                <a:rPr lang="ru-RU" sz="1300" dirty="0" err="1">
                  <a:solidFill>
                    <a:sysClr val="windowText" lastClr="000000"/>
                  </a:solidFill>
                  <a:latin typeface="Calibri"/>
                </a:rPr>
                <a:t>або</a:t>
              </a:r>
              <a:r>
                <a:rPr lang="ru-RU" sz="1300" dirty="0">
                  <a:solidFill>
                    <a:sysClr val="windowText" lastClr="000000"/>
                  </a:solidFill>
                  <a:latin typeface="Calibri"/>
                </a:rPr>
                <a:t> </a:t>
              </a:r>
              <a:r>
                <a:rPr lang="ru-RU" sz="1300" dirty="0" err="1">
                  <a:solidFill>
                    <a:sysClr val="windowText" lastClr="000000"/>
                  </a:solidFill>
                  <a:latin typeface="Calibri"/>
                </a:rPr>
                <a:t>надану</a:t>
              </a:r>
              <a:r>
                <a:rPr lang="ru-RU" sz="1300" dirty="0">
                  <a:solidFill>
                    <a:sysClr val="windowText" lastClr="000000"/>
                  </a:solidFill>
                  <a:latin typeface="Calibri"/>
                </a:rPr>
                <a:t> </a:t>
              </a:r>
              <a:r>
                <a:rPr lang="ru-RU" sz="1300" dirty="0" err="1">
                  <a:solidFill>
                    <a:sysClr val="windowText" lastClr="000000"/>
                  </a:solidFill>
                  <a:latin typeface="Calibri"/>
                </a:rPr>
                <a:t>послугу</a:t>
              </a:r>
              <a:r>
                <a:rPr lang="ru-RU" sz="1300" dirty="0">
                  <a:solidFill>
                    <a:sysClr val="windowText" lastClr="000000"/>
                  </a:solidFill>
                  <a:latin typeface="Calibri"/>
                </a:rPr>
                <a:t>.</a:t>
              </a:r>
              <a:endParaRPr kumimoji="0" lang="uk-UA" sz="1300" b="0" i="0" u="none" strike="noStrike" kern="1200" cap="none" spc="0" normalizeH="0" baseline="0" noProof="0" dirty="0">
                <a:ln>
                  <a:noFill/>
                </a:ln>
                <a:solidFill>
                  <a:sysClr val="windowText" lastClr="000000"/>
                </a:solidFill>
                <a:effectLst/>
                <a:uLnTx/>
                <a:uFillTx/>
                <a:latin typeface="Calibri"/>
                <a:ea typeface="+mn-ea"/>
                <a:cs typeface="+mn-cs"/>
              </a:endParaRPr>
            </a:p>
          </p:txBody>
        </p:sp>
      </p:grpSp>
      <p:grpSp>
        <p:nvGrpSpPr>
          <p:cNvPr id="22" name="Группа 21"/>
          <p:cNvGrpSpPr/>
          <p:nvPr/>
        </p:nvGrpSpPr>
        <p:grpSpPr>
          <a:xfrm>
            <a:off x="2321660" y="2223230"/>
            <a:ext cx="5828084" cy="637141"/>
            <a:chOff x="0" y="0"/>
            <a:chExt cx="6163884" cy="637141"/>
          </a:xfrm>
          <a:solidFill>
            <a:schemeClr val="accent6">
              <a:lumMod val="75000"/>
            </a:schemeClr>
          </a:solidFill>
        </p:grpSpPr>
        <p:sp>
          <p:nvSpPr>
            <p:cNvPr id="23" name="Скругленный прямоугольник 22"/>
            <p:cNvSpPr/>
            <p:nvPr/>
          </p:nvSpPr>
          <p:spPr>
            <a:xfrm>
              <a:off x="0" y="0"/>
              <a:ext cx="6163884" cy="637141"/>
            </a:xfrm>
            <a:prstGeom prst="roundRect">
              <a:avLst>
                <a:gd name="adj" fmla="val 10000"/>
              </a:avLst>
            </a:prstGeom>
            <a:grpFill/>
            <a:ln w="12700" cap="flat" cmpd="sng" algn="ctr">
              <a:solidFill>
                <a:srgbClr val="F07F09">
                  <a:shade val="95000"/>
                  <a:satMod val="105000"/>
                </a:srgbClr>
              </a:solidFill>
              <a:prstDash val="solid"/>
            </a:ln>
            <a:effectLst/>
          </p:spPr>
        </p:sp>
        <p:sp>
          <p:nvSpPr>
            <p:cNvPr id="24" name="Скругленный прямоугольник 4"/>
            <p:cNvSpPr/>
            <p:nvPr/>
          </p:nvSpPr>
          <p:spPr>
            <a:xfrm>
              <a:off x="18661" y="27283"/>
              <a:ext cx="6145223" cy="599819"/>
            </a:xfrm>
            <a:prstGeom prst="rect">
              <a:avLst/>
            </a:prstGeom>
            <a:grpFill/>
            <a:ln>
              <a:noFill/>
            </a:ln>
            <a:effectLst/>
          </p:spPr>
          <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dirty="0" smtClean="0">
                  <a:solidFill>
                    <a:sysClr val="windowText" lastClr="000000"/>
                  </a:solidFill>
                  <a:latin typeface="Calibri"/>
                </a:rPr>
                <a:t>Графа </a:t>
              </a:r>
              <a:r>
                <a:rPr lang="ru-RU" sz="1300" dirty="0">
                  <a:solidFill>
                    <a:sysClr val="windowText" lastClr="000000"/>
                  </a:solidFill>
                  <a:latin typeface="Calibri"/>
                </a:rPr>
                <a:t>3 </a:t>
              </a:r>
              <a:r>
                <a:rPr lang="ru-RU" sz="1300" dirty="0" err="1">
                  <a:solidFill>
                    <a:sysClr val="windowText" lastClr="000000"/>
                  </a:solidFill>
                  <a:latin typeface="Calibri"/>
                </a:rPr>
                <a:t>заповнюється</a:t>
              </a:r>
              <a:r>
                <a:rPr lang="ru-RU" sz="1300" dirty="0">
                  <a:solidFill>
                    <a:sysClr val="windowText" lastClr="000000"/>
                  </a:solidFill>
                  <a:latin typeface="Calibri"/>
                </a:rPr>
                <a:t>, коли </a:t>
              </a:r>
              <a:r>
                <a:rPr lang="ru-RU" sz="1300" dirty="0" err="1">
                  <a:solidFill>
                    <a:sysClr val="windowText" lastClr="000000"/>
                  </a:solidFill>
                  <a:latin typeface="Calibri"/>
                </a:rPr>
                <a:t>покупцеві</a:t>
              </a:r>
              <a:r>
                <a:rPr lang="ru-RU" sz="1300" dirty="0" err="1" smtClean="0">
                  <a:solidFill>
                    <a:sysClr val="windowText" lastClr="000000"/>
                  </a:solidFill>
                  <a:latin typeface="Calibri"/>
                </a:rPr>
                <a:t>повертається</a:t>
              </a:r>
              <a:r>
                <a:rPr lang="ru-RU" sz="1300" dirty="0" smtClean="0">
                  <a:solidFill>
                    <a:sysClr val="windowText" lastClr="000000"/>
                  </a:solidFill>
                  <a:latin typeface="Calibri"/>
                </a:rPr>
                <a:t> аванс</a:t>
              </a:r>
              <a:r>
                <a:rPr lang="ru-RU" sz="1300" dirty="0">
                  <a:solidFill>
                    <a:sysClr val="windowText" lastClr="000000"/>
                  </a:solidFill>
                  <a:latin typeface="Calibri"/>
                </a:rPr>
                <a:t>, </a:t>
              </a:r>
              <a:r>
                <a:rPr lang="ru-RU" sz="1300" dirty="0" err="1" smtClean="0">
                  <a:solidFill>
                    <a:sysClr val="windowText" lastClr="000000"/>
                  </a:solidFill>
                  <a:latin typeface="Calibri"/>
                </a:rPr>
                <a:t>передоплата</a:t>
              </a:r>
              <a:r>
                <a:rPr lang="ru-RU" sz="1300" dirty="0" smtClean="0">
                  <a:solidFill>
                    <a:sysClr val="windowText" lastClr="000000"/>
                  </a:solidFill>
                  <a:latin typeface="Calibri"/>
                </a:rPr>
                <a:t> </a:t>
              </a:r>
              <a:r>
                <a:rPr lang="ru-RU" sz="1300" dirty="0" err="1" smtClean="0">
                  <a:solidFill>
                    <a:sysClr val="windowText" lastClr="000000"/>
                  </a:solidFill>
                  <a:latin typeface="Calibri"/>
                </a:rPr>
                <a:t>чи</a:t>
              </a:r>
              <a:r>
                <a:rPr lang="ru-RU" sz="1300" dirty="0" smtClean="0">
                  <a:solidFill>
                    <a:sysClr val="windowText" lastClr="000000"/>
                  </a:solidFill>
                  <a:latin typeface="Calibri"/>
                </a:rPr>
                <a:t> </a:t>
              </a:r>
              <a:r>
                <a:rPr lang="ru-RU" sz="1300" dirty="0" err="1" smtClean="0">
                  <a:solidFill>
                    <a:sysClr val="windowText" lastClr="000000"/>
                  </a:solidFill>
                  <a:latin typeface="Calibri"/>
                </a:rPr>
                <a:t>повна</a:t>
              </a:r>
              <a:r>
                <a:rPr lang="ru-RU" sz="1300" dirty="0" smtClean="0">
                  <a:solidFill>
                    <a:sysClr val="windowText" lastClr="000000"/>
                  </a:solidFill>
                  <a:latin typeface="Calibri"/>
                </a:rPr>
                <a:t> сума, </a:t>
              </a:r>
              <a:r>
                <a:rPr lang="ru-RU" sz="1300" dirty="0">
                  <a:solidFill>
                    <a:sysClr val="windowText" lastClr="000000"/>
                  </a:solidFill>
                  <a:latin typeface="Calibri"/>
                </a:rPr>
                <a:t>яку </a:t>
              </a:r>
              <a:r>
                <a:rPr lang="ru-RU" sz="1300" dirty="0" err="1">
                  <a:solidFill>
                    <a:sysClr val="windowText" lastClr="000000"/>
                  </a:solidFill>
                  <a:latin typeface="Calibri"/>
                </a:rPr>
                <a:t>він</a:t>
              </a:r>
              <a:r>
                <a:rPr lang="ru-RU" sz="1300" dirty="0">
                  <a:solidFill>
                    <a:sysClr val="windowText" lastClr="000000"/>
                  </a:solidFill>
                  <a:latin typeface="Calibri"/>
                </a:rPr>
                <a:t> </a:t>
              </a:r>
              <a:r>
                <a:rPr lang="ru-RU" sz="1300" dirty="0" err="1">
                  <a:solidFill>
                    <a:sysClr val="windowText" lastClr="000000"/>
                  </a:solidFill>
                  <a:latin typeface="Calibri"/>
                </a:rPr>
                <a:t>раніше</a:t>
              </a:r>
              <a:r>
                <a:rPr lang="ru-RU" sz="1300" dirty="0">
                  <a:solidFill>
                    <a:sysClr val="windowText" lastClr="000000"/>
                  </a:solidFill>
                  <a:latin typeface="Calibri"/>
                </a:rPr>
                <a:t> </a:t>
              </a:r>
              <a:r>
                <a:rPr lang="ru-RU" sz="1300" dirty="0" err="1">
                  <a:solidFill>
                    <a:sysClr val="windowText" lastClr="000000"/>
                  </a:solidFill>
                  <a:latin typeface="Calibri"/>
                </a:rPr>
                <a:t>сплатив</a:t>
              </a:r>
              <a:r>
                <a:rPr lang="ru-RU" sz="1300" dirty="0">
                  <a:solidFill>
                    <a:sysClr val="windowText" lastClr="000000"/>
                  </a:solidFill>
                  <a:latin typeface="Calibri"/>
                </a:rPr>
                <a:t> за товар/</a:t>
              </a:r>
              <a:r>
                <a:rPr lang="ru-RU" sz="1300" dirty="0" err="1">
                  <a:solidFill>
                    <a:sysClr val="windowText" lastClr="000000"/>
                  </a:solidFill>
                  <a:latin typeface="Calibri"/>
                </a:rPr>
                <a:t>послугу</a:t>
              </a:r>
              <a:r>
                <a:rPr lang="ru-RU" sz="1300" dirty="0">
                  <a:solidFill>
                    <a:sysClr val="windowText" lastClr="000000"/>
                  </a:solidFill>
                  <a:latin typeface="Calibri"/>
                </a:rPr>
                <a:t>. </a:t>
              </a:r>
              <a:endParaRPr kumimoji="0" lang="uk-UA" sz="1300" b="0" i="0" u="none" strike="noStrike" kern="1200" cap="none" spc="0" normalizeH="0" baseline="0" noProof="0" dirty="0">
                <a:ln>
                  <a:noFill/>
                </a:ln>
                <a:solidFill>
                  <a:sysClr val="windowText" lastClr="000000"/>
                </a:solidFill>
                <a:effectLst/>
                <a:uLnTx/>
                <a:uFillTx/>
                <a:latin typeface="Calibri"/>
                <a:ea typeface="+mn-ea"/>
                <a:cs typeface="+mn-cs"/>
              </a:endParaRPr>
            </a:p>
          </p:txBody>
        </p:sp>
      </p:grpSp>
      <p:sp>
        <p:nvSpPr>
          <p:cNvPr id="27" name="Скругленный прямоугольник 4"/>
          <p:cNvSpPr/>
          <p:nvPr/>
        </p:nvSpPr>
        <p:spPr>
          <a:xfrm>
            <a:off x="2848794" y="2866789"/>
            <a:ext cx="5811988" cy="599819"/>
          </a:xfrm>
          <a:prstGeom prst="rect">
            <a:avLst/>
          </a:prstGeom>
          <a:solidFill>
            <a:schemeClr val="accent1">
              <a:lumMod val="75000"/>
            </a:schemeClr>
          </a:solidFill>
          <a:ln>
            <a:noFill/>
          </a:ln>
          <a:effectLst/>
        </p:spPr>
        <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dirty="0">
                <a:solidFill>
                  <a:sysClr val="windowText" lastClr="000000"/>
                </a:solidFill>
                <a:latin typeface="Calibri"/>
              </a:rPr>
              <a:t>У </a:t>
            </a:r>
            <a:r>
              <a:rPr lang="ru-RU" sz="1300" dirty="0" err="1">
                <a:solidFill>
                  <a:sysClr val="windowText" lastClr="000000"/>
                </a:solidFill>
                <a:latin typeface="Calibri"/>
              </a:rPr>
              <a:t>графі</a:t>
            </a:r>
            <a:r>
              <a:rPr lang="ru-RU" sz="1300" dirty="0">
                <a:solidFill>
                  <a:sysClr val="windowText" lastClr="000000"/>
                </a:solidFill>
                <a:latin typeface="Calibri"/>
              </a:rPr>
              <a:t> 4 </a:t>
            </a:r>
            <a:r>
              <a:rPr lang="ru-RU" sz="1300" dirty="0" err="1">
                <a:solidFill>
                  <a:sysClr val="windowText" lastClr="000000"/>
                </a:solidFill>
                <a:latin typeface="Calibri"/>
              </a:rPr>
              <a:t>вказують</a:t>
            </a:r>
            <a:r>
              <a:rPr lang="ru-RU" sz="1300" dirty="0">
                <a:solidFill>
                  <a:sysClr val="windowText" lastClr="000000"/>
                </a:solidFill>
                <a:latin typeface="Calibri"/>
              </a:rPr>
              <a:t> </a:t>
            </a:r>
            <a:r>
              <a:rPr lang="ru-RU" sz="1300" dirty="0" err="1">
                <a:solidFill>
                  <a:sysClr val="windowText" lastClr="000000"/>
                </a:solidFill>
                <a:latin typeface="Calibri"/>
              </a:rPr>
              <a:t>скориговану</a:t>
            </a:r>
            <a:r>
              <a:rPr lang="ru-RU" sz="1300" dirty="0">
                <a:solidFill>
                  <a:sysClr val="windowText" lastClr="000000"/>
                </a:solidFill>
                <a:latin typeface="Calibri"/>
              </a:rPr>
              <a:t> суму доходу, </a:t>
            </a:r>
            <a:r>
              <a:rPr lang="ru-RU" sz="1300" dirty="0" err="1">
                <a:solidFill>
                  <a:sysClr val="windowText" lastClr="000000"/>
                </a:solidFill>
                <a:latin typeface="Calibri"/>
              </a:rPr>
              <a:t>тобто</a:t>
            </a:r>
            <a:r>
              <a:rPr lang="ru-RU" sz="1300" dirty="0">
                <a:solidFill>
                  <a:sysClr val="windowText" lastClr="000000"/>
                </a:solidFill>
                <a:latin typeface="Calibri"/>
              </a:rPr>
              <a:t> </a:t>
            </a:r>
            <a:r>
              <a:rPr lang="ru-RU" sz="1300" dirty="0" err="1">
                <a:solidFill>
                  <a:sysClr val="windowText" lastClr="000000"/>
                </a:solidFill>
                <a:latin typeface="Calibri"/>
              </a:rPr>
              <a:t>різницю</a:t>
            </a:r>
            <a:r>
              <a:rPr lang="ru-RU" sz="1300" dirty="0">
                <a:solidFill>
                  <a:sysClr val="windowText" lastClr="000000"/>
                </a:solidFill>
                <a:latin typeface="Calibri"/>
              </a:rPr>
              <a:t> </a:t>
            </a:r>
            <a:r>
              <a:rPr lang="ru-RU" sz="1300" dirty="0" err="1">
                <a:solidFill>
                  <a:sysClr val="windowText" lastClr="000000"/>
                </a:solidFill>
                <a:latin typeface="Calibri"/>
              </a:rPr>
              <a:t>між</a:t>
            </a:r>
            <a:r>
              <a:rPr lang="ru-RU" sz="1300" dirty="0">
                <a:solidFill>
                  <a:sysClr val="windowText" lastClr="000000"/>
                </a:solidFill>
                <a:latin typeface="Calibri"/>
              </a:rPr>
              <a:t> </a:t>
            </a:r>
            <a:r>
              <a:rPr lang="ru-RU" sz="1300" dirty="0" err="1">
                <a:solidFill>
                  <a:sysClr val="windowText" lastClr="000000"/>
                </a:solidFill>
                <a:latin typeface="Calibri"/>
              </a:rPr>
              <a:t>загальною</a:t>
            </a:r>
            <a:r>
              <a:rPr lang="ru-RU" sz="1300" dirty="0">
                <a:solidFill>
                  <a:sysClr val="windowText" lastClr="000000"/>
                </a:solidFill>
                <a:latin typeface="Calibri"/>
              </a:rPr>
              <a:t> сумою </a:t>
            </a:r>
            <a:r>
              <a:rPr lang="ru-RU" sz="1300" dirty="0" err="1">
                <a:solidFill>
                  <a:sysClr val="windowText" lastClr="000000"/>
                </a:solidFill>
                <a:latin typeface="Calibri"/>
              </a:rPr>
              <a:t>виручки</a:t>
            </a:r>
            <a:r>
              <a:rPr lang="ru-RU" sz="1300" dirty="0">
                <a:solidFill>
                  <a:sysClr val="windowText" lastClr="000000"/>
                </a:solidFill>
                <a:latin typeface="Calibri"/>
              </a:rPr>
              <a:t> за день і сумою, яку повернули </a:t>
            </a:r>
            <a:r>
              <a:rPr lang="ru-RU" sz="1300" dirty="0" err="1">
                <a:solidFill>
                  <a:sysClr val="windowText" lastClr="000000"/>
                </a:solidFill>
                <a:latin typeface="Calibri"/>
              </a:rPr>
              <a:t>покупцеві</a:t>
            </a:r>
            <a:r>
              <a:rPr lang="ru-RU" sz="1300" dirty="0">
                <a:solidFill>
                  <a:sysClr val="windowText" lastClr="000000"/>
                </a:solidFill>
                <a:latin typeface="Calibri"/>
              </a:rPr>
              <a:t> (</a:t>
            </a:r>
            <a:r>
              <a:rPr lang="ru-RU" sz="1300" dirty="0" err="1">
                <a:solidFill>
                  <a:sysClr val="windowText" lastClr="000000"/>
                </a:solidFill>
                <a:latin typeface="Calibri"/>
              </a:rPr>
              <a:t>від</a:t>
            </a:r>
            <a:r>
              <a:rPr lang="ru-RU" sz="1300" dirty="0">
                <a:solidFill>
                  <a:sysClr val="windowText" lastClr="000000"/>
                </a:solidFill>
                <a:latin typeface="Calibri"/>
              </a:rPr>
              <a:t> </a:t>
            </a:r>
            <a:r>
              <a:rPr lang="ru-RU" sz="1300" dirty="0" err="1">
                <a:solidFill>
                  <a:sysClr val="windowText" lastClr="000000"/>
                </a:solidFill>
                <a:latin typeface="Calibri"/>
              </a:rPr>
              <a:t>показника</a:t>
            </a:r>
            <a:r>
              <a:rPr lang="ru-RU" sz="1300" dirty="0">
                <a:solidFill>
                  <a:sysClr val="windowText" lastClr="000000"/>
                </a:solidFill>
                <a:latin typeface="Calibri"/>
              </a:rPr>
              <a:t> графи 2 </a:t>
            </a:r>
            <a:r>
              <a:rPr lang="ru-RU" sz="1300" dirty="0" err="1">
                <a:solidFill>
                  <a:sysClr val="windowText" lastClr="000000"/>
                </a:solidFill>
                <a:latin typeface="Calibri"/>
              </a:rPr>
              <a:t>слід</a:t>
            </a:r>
            <a:r>
              <a:rPr lang="ru-RU" sz="1300" dirty="0">
                <a:solidFill>
                  <a:sysClr val="windowText" lastClr="000000"/>
                </a:solidFill>
                <a:latin typeface="Calibri"/>
              </a:rPr>
              <a:t> </a:t>
            </a:r>
            <a:r>
              <a:rPr lang="ru-RU" sz="1300" dirty="0" err="1">
                <a:solidFill>
                  <a:sysClr val="windowText" lastClr="000000"/>
                </a:solidFill>
                <a:latin typeface="Calibri"/>
              </a:rPr>
              <a:t>відняти</a:t>
            </a:r>
            <a:r>
              <a:rPr lang="ru-RU" sz="1300" dirty="0">
                <a:solidFill>
                  <a:sysClr val="windowText" lastClr="000000"/>
                </a:solidFill>
                <a:latin typeface="Calibri"/>
              </a:rPr>
              <a:t> </a:t>
            </a:r>
            <a:r>
              <a:rPr lang="ru-RU" sz="1300" dirty="0" err="1">
                <a:solidFill>
                  <a:sysClr val="windowText" lastClr="000000"/>
                </a:solidFill>
                <a:latin typeface="Calibri"/>
              </a:rPr>
              <a:t>показник</a:t>
            </a:r>
            <a:r>
              <a:rPr lang="ru-RU" sz="1300" dirty="0">
                <a:solidFill>
                  <a:sysClr val="windowText" lastClr="000000"/>
                </a:solidFill>
                <a:latin typeface="Calibri"/>
              </a:rPr>
              <a:t> графи 3</a:t>
            </a:r>
            <a:r>
              <a:rPr lang="ru-RU" sz="1300" dirty="0" smtClean="0">
                <a:solidFill>
                  <a:sysClr val="windowText" lastClr="000000"/>
                </a:solidFill>
                <a:latin typeface="Calibri"/>
              </a:rPr>
              <a:t>). </a:t>
            </a:r>
            <a:endParaRPr kumimoji="0" lang="uk-UA" sz="1300" b="0" i="0" u="none" strike="noStrike" kern="1200" cap="none" spc="0" normalizeH="0" baseline="0" noProof="0" dirty="0">
              <a:ln>
                <a:noFill/>
              </a:ln>
              <a:solidFill>
                <a:sysClr val="windowText" lastClr="000000"/>
              </a:solidFill>
              <a:effectLst/>
              <a:uLnTx/>
              <a:uFillTx/>
              <a:latin typeface="Calibri"/>
              <a:ea typeface="+mn-ea"/>
              <a:cs typeface="+mn-cs"/>
            </a:endParaRPr>
          </a:p>
        </p:txBody>
      </p:sp>
      <p:grpSp>
        <p:nvGrpSpPr>
          <p:cNvPr id="28" name="Группа 27"/>
          <p:cNvGrpSpPr/>
          <p:nvPr/>
        </p:nvGrpSpPr>
        <p:grpSpPr>
          <a:xfrm>
            <a:off x="3315916" y="3458032"/>
            <a:ext cx="5828084" cy="641390"/>
            <a:chOff x="0" y="0"/>
            <a:chExt cx="6163884" cy="641390"/>
          </a:xfrm>
          <a:solidFill>
            <a:schemeClr val="accent2"/>
          </a:solidFill>
        </p:grpSpPr>
        <p:sp>
          <p:nvSpPr>
            <p:cNvPr id="29" name="Скругленный прямоугольник 28"/>
            <p:cNvSpPr/>
            <p:nvPr/>
          </p:nvSpPr>
          <p:spPr>
            <a:xfrm>
              <a:off x="0" y="0"/>
              <a:ext cx="6163884" cy="637141"/>
            </a:xfrm>
            <a:prstGeom prst="roundRect">
              <a:avLst>
                <a:gd name="adj" fmla="val 10000"/>
              </a:avLst>
            </a:prstGeom>
            <a:grpFill/>
            <a:ln w="12700" cap="flat" cmpd="sng" algn="ctr">
              <a:solidFill>
                <a:srgbClr val="F07F09">
                  <a:shade val="95000"/>
                  <a:satMod val="105000"/>
                </a:srgbClr>
              </a:solidFill>
              <a:prstDash val="solid"/>
            </a:ln>
            <a:effectLst/>
          </p:spPr>
        </p:sp>
        <p:sp>
          <p:nvSpPr>
            <p:cNvPr id="30" name="Скругленный прямоугольник 4"/>
            <p:cNvSpPr/>
            <p:nvPr/>
          </p:nvSpPr>
          <p:spPr>
            <a:xfrm>
              <a:off x="18661" y="41571"/>
              <a:ext cx="6145223" cy="599819"/>
            </a:xfrm>
            <a:prstGeom prst="rect">
              <a:avLst/>
            </a:prstGeom>
            <a:grpFill/>
            <a:ln>
              <a:noFill/>
            </a:ln>
            <a:effectLst/>
          </p:spPr>
          <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dirty="0" smtClean="0">
                  <a:solidFill>
                    <a:sysClr val="windowText" lastClr="000000"/>
                  </a:solidFill>
                  <a:latin typeface="Calibri"/>
                </a:rPr>
                <a:t>Графа </a:t>
              </a:r>
              <a:r>
                <a:rPr lang="ru-RU" sz="1300" dirty="0">
                  <a:solidFill>
                    <a:sysClr val="windowText" lastClr="000000"/>
                  </a:solidFill>
                  <a:latin typeface="Calibri"/>
                </a:rPr>
                <a:t>5 </a:t>
              </a:r>
              <a:r>
                <a:rPr lang="ru-RU" sz="1300" dirty="0" err="1">
                  <a:solidFill>
                    <a:sysClr val="windowText" lastClr="000000"/>
                  </a:solidFill>
                  <a:latin typeface="Calibri"/>
                </a:rPr>
                <a:t>заповнюється</a:t>
              </a:r>
              <a:r>
                <a:rPr lang="ru-RU" sz="1300" dirty="0">
                  <a:solidFill>
                    <a:sysClr val="windowText" lastClr="000000"/>
                  </a:solidFill>
                  <a:latin typeface="Calibri"/>
                </a:rPr>
                <a:t>, </a:t>
              </a:r>
              <a:r>
                <a:rPr lang="ru-RU" sz="1300" dirty="0" err="1">
                  <a:solidFill>
                    <a:sysClr val="windowText" lastClr="000000"/>
                  </a:solidFill>
                  <a:latin typeface="Calibri"/>
                </a:rPr>
                <a:t>якщо</a:t>
              </a:r>
              <a:r>
                <a:rPr lang="ru-RU" sz="1300" dirty="0">
                  <a:solidFill>
                    <a:sysClr val="windowText" lastClr="000000"/>
                  </a:solidFill>
                  <a:latin typeface="Calibri"/>
                </a:rPr>
                <a:t> </a:t>
              </a:r>
              <a:r>
                <a:rPr lang="ru-RU" sz="1300" dirty="0" err="1">
                  <a:solidFill>
                    <a:sysClr val="windowText" lastClr="000000"/>
                  </a:solidFill>
                  <a:latin typeface="Calibri"/>
                </a:rPr>
                <a:t>ви</a:t>
              </a:r>
              <a:r>
                <a:rPr lang="ru-RU" sz="1300" dirty="0">
                  <a:solidFill>
                    <a:sysClr val="windowText" lastClr="000000"/>
                  </a:solidFill>
                  <a:latin typeface="Calibri"/>
                </a:rPr>
                <a:t> </a:t>
              </a:r>
              <a:r>
                <a:rPr lang="ru-RU" sz="1300" dirty="0" err="1">
                  <a:solidFill>
                    <a:sysClr val="windowText" lastClr="000000"/>
                  </a:solidFill>
                  <a:latin typeface="Calibri"/>
                </a:rPr>
                <a:t>безоплатно</a:t>
              </a:r>
              <a:r>
                <a:rPr lang="ru-RU" sz="1300" dirty="0">
                  <a:solidFill>
                    <a:sysClr val="windowText" lastClr="000000"/>
                  </a:solidFill>
                  <a:latin typeface="Calibri"/>
                </a:rPr>
                <a:t> </a:t>
              </a:r>
              <a:r>
                <a:rPr lang="ru-RU" sz="1300" dirty="0" err="1">
                  <a:solidFill>
                    <a:sysClr val="windowText" lastClr="000000"/>
                  </a:solidFill>
                  <a:latin typeface="Calibri"/>
                </a:rPr>
                <a:t>отримали</a:t>
              </a:r>
              <a:r>
                <a:rPr lang="ru-RU" sz="1300" dirty="0">
                  <a:solidFill>
                    <a:sysClr val="windowText" lastClr="000000"/>
                  </a:solidFill>
                  <a:latin typeface="Calibri"/>
                </a:rPr>
                <a:t> </a:t>
              </a:r>
              <a:r>
                <a:rPr lang="ru-RU" sz="1300" dirty="0" err="1">
                  <a:solidFill>
                    <a:sysClr val="windowText" lastClr="000000"/>
                  </a:solidFill>
                  <a:latin typeface="Calibri"/>
                </a:rPr>
                <a:t>товари</a:t>
              </a:r>
              <a:r>
                <a:rPr lang="ru-RU" sz="1300" dirty="0">
                  <a:solidFill>
                    <a:sysClr val="windowText" lastClr="000000"/>
                  </a:solidFill>
                  <a:latin typeface="Calibri"/>
                </a:rPr>
                <a:t>, </a:t>
              </a:r>
              <a:r>
                <a:rPr lang="ru-RU" sz="1300" dirty="0" err="1">
                  <a:solidFill>
                    <a:sysClr val="windowText" lastClr="000000"/>
                  </a:solidFill>
                  <a:latin typeface="Calibri"/>
                </a:rPr>
                <a:t>роботи</a:t>
              </a:r>
              <a:r>
                <a:rPr lang="ru-RU" sz="1300" dirty="0">
                  <a:solidFill>
                    <a:sysClr val="windowText" lastClr="000000"/>
                  </a:solidFill>
                  <a:latin typeface="Calibri"/>
                </a:rPr>
                <a:t> </a:t>
              </a:r>
              <a:r>
                <a:rPr lang="ru-RU" sz="1300" dirty="0" err="1">
                  <a:solidFill>
                    <a:sysClr val="windowText" lastClr="000000"/>
                  </a:solidFill>
                  <a:latin typeface="Calibri"/>
                </a:rPr>
                <a:t>чи</a:t>
              </a:r>
              <a:r>
                <a:rPr lang="ru-RU" sz="1300" dirty="0">
                  <a:solidFill>
                    <a:sysClr val="windowText" lastClr="000000"/>
                  </a:solidFill>
                  <a:latin typeface="Calibri"/>
                </a:rPr>
                <a:t> </a:t>
              </a:r>
              <a:r>
                <a:rPr lang="ru-RU" sz="1300" dirty="0" err="1">
                  <a:solidFill>
                    <a:sysClr val="windowText" lastClr="000000"/>
                  </a:solidFill>
                  <a:latin typeface="Calibri"/>
                </a:rPr>
                <a:t>послуги</a:t>
              </a:r>
              <a:r>
                <a:rPr lang="ru-RU" sz="1300" dirty="0">
                  <a:solidFill>
                    <a:sysClr val="windowText" lastClr="000000"/>
                  </a:solidFill>
                  <a:latin typeface="Calibri"/>
                </a:rPr>
                <a:t>. </a:t>
              </a:r>
              <a:r>
                <a:rPr lang="ru-RU" sz="1300" dirty="0" err="1">
                  <a:solidFill>
                    <a:sysClr val="windowText" lastClr="000000"/>
                  </a:solidFill>
                  <a:latin typeface="Calibri"/>
                </a:rPr>
                <a:t>Вказувати</a:t>
              </a:r>
              <a:r>
                <a:rPr lang="ru-RU" sz="1300" dirty="0">
                  <a:solidFill>
                    <a:sysClr val="windowText" lastClr="000000"/>
                  </a:solidFill>
                  <a:latin typeface="Calibri"/>
                </a:rPr>
                <a:t> </a:t>
              </a:r>
              <a:r>
                <a:rPr lang="ru-RU" sz="1300" dirty="0" err="1">
                  <a:solidFill>
                    <a:sysClr val="windowText" lastClr="000000"/>
                  </a:solidFill>
                  <a:latin typeface="Calibri"/>
                </a:rPr>
                <a:t>слід</a:t>
              </a:r>
              <a:r>
                <a:rPr lang="ru-RU" sz="1300" dirty="0">
                  <a:solidFill>
                    <a:sysClr val="windowText" lastClr="000000"/>
                  </a:solidFill>
                  <a:latin typeface="Calibri"/>
                </a:rPr>
                <a:t> </a:t>
              </a:r>
              <a:r>
                <a:rPr lang="ru-RU" sz="1300" dirty="0" err="1">
                  <a:solidFill>
                    <a:sysClr val="windowText" lastClr="000000"/>
                  </a:solidFill>
                  <a:latin typeface="Calibri"/>
                </a:rPr>
                <a:t>ринкову</a:t>
              </a:r>
              <a:r>
                <a:rPr lang="ru-RU" sz="1300" dirty="0">
                  <a:solidFill>
                    <a:sysClr val="windowText" lastClr="000000"/>
                  </a:solidFill>
                  <a:latin typeface="Calibri"/>
                </a:rPr>
                <a:t> </a:t>
              </a:r>
              <a:r>
                <a:rPr lang="ru-RU" sz="1300" dirty="0" err="1">
                  <a:solidFill>
                    <a:sysClr val="windowText" lastClr="000000"/>
                  </a:solidFill>
                  <a:latin typeface="Calibri"/>
                </a:rPr>
                <a:t>вартість</a:t>
              </a:r>
              <a:r>
                <a:rPr lang="ru-RU" sz="1300" dirty="0">
                  <a:solidFill>
                    <a:sysClr val="windowText" lastClr="000000"/>
                  </a:solidFill>
                  <a:latin typeface="Calibri"/>
                </a:rPr>
                <a:t> </a:t>
              </a:r>
              <a:r>
                <a:rPr lang="ru-RU" sz="1300" dirty="0" err="1">
                  <a:solidFill>
                    <a:sysClr val="windowText" lastClr="000000"/>
                  </a:solidFill>
                  <a:latin typeface="Calibri"/>
                </a:rPr>
                <a:t>товарів</a:t>
              </a:r>
              <a:r>
                <a:rPr lang="ru-RU" sz="1300" dirty="0">
                  <a:solidFill>
                    <a:sysClr val="windowText" lastClr="000000"/>
                  </a:solidFill>
                  <a:latin typeface="Calibri"/>
                </a:rPr>
                <a:t>/</a:t>
              </a:r>
              <a:r>
                <a:rPr lang="ru-RU" sz="1300" dirty="0" err="1">
                  <a:solidFill>
                    <a:sysClr val="windowText" lastClr="000000"/>
                  </a:solidFill>
                  <a:latin typeface="Calibri"/>
                </a:rPr>
                <a:t>послуг</a:t>
              </a:r>
              <a:r>
                <a:rPr lang="ru-RU" sz="1300" dirty="0">
                  <a:solidFill>
                    <a:sysClr val="windowText" lastClr="000000"/>
                  </a:solidFill>
                  <a:latin typeface="Calibri"/>
                </a:rPr>
                <a:t>. </a:t>
              </a:r>
              <a:r>
                <a:rPr lang="ru-RU" sz="1300" dirty="0" err="1">
                  <a:solidFill>
                    <a:sysClr val="windowText" lastClr="000000"/>
                  </a:solidFill>
                  <a:latin typeface="Calibri"/>
                </a:rPr>
                <a:t>Безоплатне</a:t>
              </a:r>
              <a:r>
                <a:rPr lang="ru-RU" sz="1300" dirty="0">
                  <a:solidFill>
                    <a:sysClr val="windowText" lastClr="000000"/>
                  </a:solidFill>
                  <a:latin typeface="Calibri"/>
                </a:rPr>
                <a:t> </a:t>
              </a:r>
              <a:r>
                <a:rPr lang="ru-RU" sz="1300" dirty="0" err="1">
                  <a:solidFill>
                    <a:sysClr val="windowText" lastClr="000000"/>
                  </a:solidFill>
                  <a:latin typeface="Calibri"/>
                </a:rPr>
                <a:t>отримання</a:t>
              </a:r>
              <a:r>
                <a:rPr lang="ru-RU" sz="1300" dirty="0">
                  <a:solidFill>
                    <a:sysClr val="windowText" lastClr="000000"/>
                  </a:solidFill>
                  <a:latin typeface="Calibri"/>
                </a:rPr>
                <a:t> </a:t>
              </a:r>
              <a:r>
                <a:rPr lang="ru-RU" sz="1300" dirty="0" err="1">
                  <a:solidFill>
                    <a:sysClr val="windowText" lastClr="000000"/>
                  </a:solidFill>
                  <a:latin typeface="Calibri"/>
                </a:rPr>
                <a:t>оформлюється</a:t>
              </a:r>
              <a:r>
                <a:rPr lang="ru-RU" sz="1300" dirty="0">
                  <a:solidFill>
                    <a:sysClr val="windowText" lastClr="000000"/>
                  </a:solidFill>
                  <a:latin typeface="Calibri"/>
                </a:rPr>
                <a:t> документально.</a:t>
              </a:r>
              <a:endParaRPr kumimoji="0" lang="uk-UA" sz="1300" b="0" i="0" u="none" strike="noStrike" kern="1200" cap="none" spc="0" normalizeH="0" baseline="0" noProof="0" dirty="0">
                <a:ln>
                  <a:noFill/>
                </a:ln>
                <a:solidFill>
                  <a:sysClr val="windowText" lastClr="000000"/>
                </a:solidFill>
                <a:effectLst/>
                <a:uLnTx/>
                <a:uFillTx/>
                <a:latin typeface="Calibri"/>
                <a:ea typeface="+mn-ea"/>
                <a:cs typeface="+mn-cs"/>
              </a:endParaRPr>
            </a:p>
          </p:txBody>
        </p:sp>
      </p:grpSp>
      <p:grpSp>
        <p:nvGrpSpPr>
          <p:cNvPr id="31" name="Группа 30"/>
          <p:cNvGrpSpPr/>
          <p:nvPr/>
        </p:nvGrpSpPr>
        <p:grpSpPr>
          <a:xfrm>
            <a:off x="3814386" y="4086592"/>
            <a:ext cx="5948044" cy="742186"/>
            <a:chOff x="18661" y="-79253"/>
            <a:chExt cx="6163884" cy="742186"/>
          </a:xfrm>
        </p:grpSpPr>
        <p:sp>
          <p:nvSpPr>
            <p:cNvPr id="32" name="Скругленный прямоугольник 31"/>
            <p:cNvSpPr/>
            <p:nvPr/>
          </p:nvSpPr>
          <p:spPr>
            <a:xfrm>
              <a:off x="18661" y="-79253"/>
              <a:ext cx="6163884" cy="637141"/>
            </a:xfrm>
            <a:prstGeom prst="roundRect">
              <a:avLst>
                <a:gd name="adj" fmla="val 10000"/>
              </a:avLst>
            </a:prstGeom>
            <a:solidFill>
              <a:srgbClr val="F07F09">
                <a:lumMod val="60000"/>
                <a:lumOff val="40000"/>
              </a:srgbClr>
            </a:solidFill>
            <a:ln w="12700" cap="flat" cmpd="sng" algn="ctr">
              <a:solidFill>
                <a:srgbClr val="F07F09">
                  <a:shade val="95000"/>
                  <a:satMod val="105000"/>
                </a:srgbClr>
              </a:solidFill>
              <a:prstDash val="solid"/>
            </a:ln>
            <a:effectLst/>
          </p:spPr>
        </p:sp>
        <p:sp>
          <p:nvSpPr>
            <p:cNvPr id="33" name="Скругленный прямоугольник 4"/>
            <p:cNvSpPr/>
            <p:nvPr/>
          </p:nvSpPr>
          <p:spPr>
            <a:xfrm>
              <a:off x="389342" y="63114"/>
              <a:ext cx="5422521" cy="599819"/>
            </a:xfrm>
            <a:prstGeom prst="rect">
              <a:avLst/>
            </a:prstGeom>
            <a:noFill/>
            <a:ln>
              <a:noFill/>
            </a:ln>
            <a:effectLst/>
          </p:spPr>
          <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dirty="0" smtClean="0">
                  <a:solidFill>
                    <a:sysClr val="windowText" lastClr="000000"/>
                  </a:solidFill>
                  <a:latin typeface="Calibri"/>
                </a:rPr>
                <a:t>У </a:t>
              </a:r>
              <a:r>
                <a:rPr lang="ru-RU" sz="1300" dirty="0" err="1">
                  <a:solidFill>
                    <a:sysClr val="windowText" lastClr="000000"/>
                  </a:solidFill>
                  <a:latin typeface="Calibri"/>
                </a:rPr>
                <a:t>графі</a:t>
              </a:r>
              <a:r>
                <a:rPr lang="ru-RU" sz="1300" dirty="0">
                  <a:solidFill>
                    <a:sysClr val="windowText" lastClr="000000"/>
                  </a:solidFill>
                  <a:latin typeface="Calibri"/>
                </a:rPr>
                <a:t> 6 </a:t>
              </a:r>
              <a:r>
                <a:rPr lang="ru-RU" sz="1300" dirty="0" err="1" smtClean="0">
                  <a:solidFill>
                    <a:sysClr val="windowText" lastClr="000000"/>
                  </a:solidFill>
                  <a:latin typeface="Calibri"/>
                </a:rPr>
                <a:t>відображається</a:t>
              </a:r>
              <a:r>
                <a:rPr lang="ru-RU" sz="1300" dirty="0" smtClean="0">
                  <a:solidFill>
                    <a:sysClr val="windowText" lastClr="000000"/>
                  </a:solidFill>
                  <a:latin typeface="Calibri"/>
                </a:rPr>
                <a:t> </a:t>
              </a:r>
              <a:r>
                <a:rPr lang="ru-RU" sz="1300" dirty="0" err="1" smtClean="0">
                  <a:solidFill>
                    <a:sysClr val="windowText" lastClr="000000"/>
                  </a:solidFill>
                  <a:latin typeface="Calibri"/>
                </a:rPr>
                <a:t>загальна</a:t>
              </a:r>
              <a:r>
                <a:rPr lang="ru-RU" sz="1300" dirty="0" smtClean="0">
                  <a:solidFill>
                    <a:sysClr val="windowText" lastClr="000000"/>
                  </a:solidFill>
                  <a:latin typeface="Calibri"/>
                </a:rPr>
                <a:t> сума </a:t>
              </a:r>
              <a:r>
                <a:rPr lang="ru-RU" sz="1300" dirty="0">
                  <a:solidFill>
                    <a:sysClr val="windowText" lastClr="000000"/>
                  </a:solidFill>
                  <a:latin typeface="Calibri"/>
                </a:rPr>
                <a:t>доходу (суму граф 4 та 5).</a:t>
              </a:r>
            </a:p>
            <a:p>
              <a:pPr lvl="0" algn="ctr" defTabSz="577850">
                <a:lnSpc>
                  <a:spcPct val="90000"/>
                </a:lnSpc>
                <a:spcBef>
                  <a:spcPct val="0"/>
                </a:spcBef>
                <a:spcAft>
                  <a:spcPct val="35000"/>
                </a:spcAft>
              </a:pPr>
              <a:r>
                <a:rPr lang="ru-RU" sz="1300" dirty="0" smtClean="0">
                  <a:solidFill>
                    <a:sysClr val="windowText" lastClr="000000"/>
                  </a:solidFill>
                  <a:latin typeface="Calibri"/>
                </a:rPr>
                <a:t>.</a:t>
              </a:r>
              <a:endParaRPr kumimoji="0" lang="uk-UA" sz="1300" b="0" i="0" u="none" strike="noStrike" kern="1200" cap="none" spc="0" normalizeH="0" baseline="0" noProof="0" dirty="0">
                <a:ln>
                  <a:noFill/>
                </a:ln>
                <a:solidFill>
                  <a:sysClr val="windowText" lastClr="000000"/>
                </a:solidFill>
                <a:effectLst/>
                <a:uLnTx/>
                <a:uFillTx/>
                <a:latin typeface="Calibri"/>
                <a:ea typeface="+mn-ea"/>
                <a:cs typeface="+mn-cs"/>
              </a:endParaRPr>
            </a:p>
          </p:txBody>
        </p:sp>
      </p:grpSp>
      <p:grpSp>
        <p:nvGrpSpPr>
          <p:cNvPr id="34" name="Группа 33"/>
          <p:cNvGrpSpPr/>
          <p:nvPr/>
        </p:nvGrpSpPr>
        <p:grpSpPr>
          <a:xfrm>
            <a:off x="4213560" y="4732314"/>
            <a:ext cx="6425144" cy="677597"/>
            <a:chOff x="0" y="0"/>
            <a:chExt cx="6163884" cy="637141"/>
          </a:xfrm>
        </p:grpSpPr>
        <p:sp>
          <p:nvSpPr>
            <p:cNvPr id="35" name="Скругленный прямоугольник 34"/>
            <p:cNvSpPr/>
            <p:nvPr/>
          </p:nvSpPr>
          <p:spPr>
            <a:xfrm>
              <a:off x="0" y="0"/>
              <a:ext cx="6163884" cy="637141"/>
            </a:xfrm>
            <a:prstGeom prst="roundRect">
              <a:avLst>
                <a:gd name="adj" fmla="val 10000"/>
              </a:avLst>
            </a:prstGeom>
            <a:solidFill>
              <a:schemeClr val="accent4">
                <a:lumMod val="60000"/>
                <a:lumOff val="40000"/>
              </a:schemeClr>
            </a:solidFill>
            <a:ln w="12700" cap="flat" cmpd="sng" algn="ctr">
              <a:solidFill>
                <a:srgbClr val="F07F09">
                  <a:shade val="95000"/>
                  <a:satMod val="105000"/>
                </a:srgbClr>
              </a:solidFill>
              <a:prstDash val="solid"/>
            </a:ln>
            <a:effectLst/>
          </p:spPr>
        </p:sp>
        <p:sp>
          <p:nvSpPr>
            <p:cNvPr id="36" name="Скругленный прямоугольник 4"/>
            <p:cNvSpPr/>
            <p:nvPr/>
          </p:nvSpPr>
          <p:spPr>
            <a:xfrm>
              <a:off x="18661" y="18661"/>
              <a:ext cx="6145223" cy="599819"/>
            </a:xfrm>
            <a:prstGeom prst="rect">
              <a:avLst/>
            </a:prstGeom>
            <a:noFill/>
            <a:ln>
              <a:noFill/>
            </a:ln>
            <a:effectLst/>
          </p:spPr>
          <p:txBody>
            <a:bodyPr spcFirstLastPara="0" vert="horz" wrap="square" lIns="49530" tIns="49530" rIns="49530" bIns="49530" numCol="1" spcCol="1270" anchor="ctr" anchorCtr="0">
              <a:noAutofit/>
            </a:bodyPr>
            <a:lstStyle/>
            <a:p>
              <a:pPr lvl="0" algn="just" defTabSz="577850">
                <a:lnSpc>
                  <a:spcPct val="90000"/>
                </a:lnSpc>
                <a:spcBef>
                  <a:spcPct val="0"/>
                </a:spcBef>
                <a:spcAft>
                  <a:spcPct val="35000"/>
                </a:spcAft>
              </a:pPr>
              <a:r>
                <a:rPr lang="ru-RU" sz="1300" dirty="0" smtClean="0">
                  <a:solidFill>
                    <a:sysClr val="windowText" lastClr="000000"/>
                  </a:solidFill>
                  <a:latin typeface="Calibri"/>
                </a:rPr>
                <a:t>У </a:t>
              </a:r>
              <a:r>
                <a:rPr lang="ru-RU" sz="1300" dirty="0" err="1">
                  <a:solidFill>
                    <a:sysClr val="windowText" lastClr="000000"/>
                  </a:solidFill>
                  <a:latin typeface="Calibri"/>
                </a:rPr>
                <a:t>графі</a:t>
              </a:r>
              <a:r>
                <a:rPr lang="ru-RU" sz="1300" dirty="0">
                  <a:solidFill>
                    <a:sysClr val="windowText" lastClr="000000"/>
                  </a:solidFill>
                  <a:latin typeface="Calibri"/>
                </a:rPr>
                <a:t> 7 </a:t>
              </a:r>
              <a:r>
                <a:rPr lang="ru-RU" sz="1300" dirty="0" err="1">
                  <a:solidFill>
                    <a:sysClr val="windowText" lastClr="000000"/>
                  </a:solidFill>
                  <a:latin typeface="Calibri"/>
                </a:rPr>
                <a:t>вказують</a:t>
              </a:r>
              <a:r>
                <a:rPr lang="ru-RU" sz="1300" dirty="0">
                  <a:solidFill>
                    <a:sysClr val="windowText" lastClr="000000"/>
                  </a:solidFill>
                  <a:latin typeface="Calibri"/>
                </a:rPr>
                <a:t> цифру </a:t>
              </a:r>
              <a:r>
                <a:rPr lang="ru-RU" sz="1300" dirty="0" err="1">
                  <a:solidFill>
                    <a:sysClr val="windowText" lastClr="000000"/>
                  </a:solidFill>
                  <a:latin typeface="Calibri"/>
                </a:rPr>
                <a:t>від</a:t>
              </a:r>
              <a:r>
                <a:rPr lang="ru-RU" sz="1300" dirty="0">
                  <a:solidFill>
                    <a:sysClr val="windowText" lastClr="000000"/>
                  </a:solidFill>
                  <a:latin typeface="Calibri"/>
                </a:rPr>
                <a:t> 1 до 5, яка </a:t>
              </a:r>
              <a:r>
                <a:rPr lang="ru-RU" sz="1300" dirty="0" err="1">
                  <a:solidFill>
                    <a:sysClr val="windowText" lastClr="000000"/>
                  </a:solidFill>
                  <a:latin typeface="Calibri"/>
                </a:rPr>
                <a:t>відповідає</a:t>
              </a:r>
              <a:r>
                <a:rPr lang="ru-RU" sz="1300" dirty="0">
                  <a:solidFill>
                    <a:sysClr val="windowText" lastClr="000000"/>
                  </a:solidFill>
                  <a:latin typeface="Calibri"/>
                </a:rPr>
                <a:t> виду доходу, </a:t>
              </a:r>
              <a:r>
                <a:rPr lang="ru-RU" sz="1300" dirty="0" err="1">
                  <a:solidFill>
                    <a:sysClr val="windowText" lastClr="000000"/>
                  </a:solidFill>
                  <a:latin typeface="Calibri"/>
                </a:rPr>
                <a:t>визначеного</a:t>
              </a:r>
              <a:r>
                <a:rPr lang="ru-RU" sz="1300" dirty="0">
                  <a:solidFill>
                    <a:sysClr val="windowText" lastClr="000000"/>
                  </a:solidFill>
                  <a:latin typeface="Calibri"/>
                </a:rPr>
                <a:t> в п. 293.4 </a:t>
              </a:r>
              <a:r>
                <a:rPr lang="ru-RU" sz="1300" dirty="0" smtClean="0">
                  <a:solidFill>
                    <a:sysClr val="windowText" lastClr="000000"/>
                  </a:solidFill>
                  <a:latin typeface="Calibri"/>
                </a:rPr>
                <a:t>ПК.</a:t>
              </a:r>
            </a:p>
          </p:txBody>
        </p:sp>
      </p:grpSp>
      <p:grpSp>
        <p:nvGrpSpPr>
          <p:cNvPr id="37" name="Группа 36"/>
          <p:cNvGrpSpPr/>
          <p:nvPr/>
        </p:nvGrpSpPr>
        <p:grpSpPr>
          <a:xfrm>
            <a:off x="4602808" y="5433512"/>
            <a:ext cx="6616638" cy="637141"/>
            <a:chOff x="0" y="0"/>
            <a:chExt cx="6163884" cy="637141"/>
          </a:xfrm>
          <a:solidFill>
            <a:schemeClr val="accent6">
              <a:lumMod val="75000"/>
            </a:schemeClr>
          </a:solidFill>
        </p:grpSpPr>
        <p:sp>
          <p:nvSpPr>
            <p:cNvPr id="38" name="Скругленный прямоугольник 37"/>
            <p:cNvSpPr/>
            <p:nvPr/>
          </p:nvSpPr>
          <p:spPr>
            <a:xfrm>
              <a:off x="0" y="0"/>
              <a:ext cx="6163884" cy="637141"/>
            </a:xfrm>
            <a:prstGeom prst="roundRect">
              <a:avLst>
                <a:gd name="adj" fmla="val 10000"/>
              </a:avLst>
            </a:prstGeom>
            <a:grpFill/>
            <a:ln w="12700" cap="flat" cmpd="sng" algn="ctr">
              <a:solidFill>
                <a:srgbClr val="F07F09">
                  <a:shade val="95000"/>
                  <a:satMod val="105000"/>
                </a:srgbClr>
              </a:solidFill>
              <a:prstDash val="solid"/>
            </a:ln>
            <a:effectLst/>
          </p:spPr>
        </p:sp>
        <p:sp>
          <p:nvSpPr>
            <p:cNvPr id="39" name="Скругленный прямоугольник 4"/>
            <p:cNvSpPr/>
            <p:nvPr/>
          </p:nvSpPr>
          <p:spPr>
            <a:xfrm>
              <a:off x="18661" y="27283"/>
              <a:ext cx="6145223" cy="599819"/>
            </a:xfrm>
            <a:prstGeom prst="rect">
              <a:avLst/>
            </a:prstGeom>
            <a:grpFill/>
            <a:ln>
              <a:noFill/>
            </a:ln>
            <a:effectLst/>
          </p:spPr>
          <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dirty="0" smtClean="0">
                  <a:solidFill>
                    <a:sysClr val="windowText" lastClr="000000"/>
                  </a:solidFill>
                  <a:latin typeface="Calibri"/>
                </a:rPr>
                <a:t>У </a:t>
              </a:r>
              <a:r>
                <a:rPr lang="ru-RU" sz="1300" dirty="0" err="1">
                  <a:solidFill>
                    <a:sysClr val="windowText" lastClr="000000"/>
                  </a:solidFill>
                  <a:latin typeface="Calibri"/>
                </a:rPr>
                <a:t>графі</a:t>
              </a:r>
              <a:r>
                <a:rPr lang="ru-RU" sz="1300" dirty="0">
                  <a:solidFill>
                    <a:sysClr val="windowText" lastClr="000000"/>
                  </a:solidFill>
                  <a:latin typeface="Calibri"/>
                </a:rPr>
                <a:t> 8 </a:t>
              </a:r>
              <a:r>
                <a:rPr lang="ru-RU" sz="1300" dirty="0" err="1" smtClean="0">
                  <a:solidFill>
                    <a:sysClr val="windowText" lastClr="000000"/>
                  </a:solidFill>
                  <a:latin typeface="Calibri"/>
                </a:rPr>
                <a:t>зазначають</a:t>
              </a:r>
              <a:r>
                <a:rPr lang="ru-RU" sz="1300" dirty="0" smtClean="0">
                  <a:solidFill>
                    <a:sysClr val="windowText" lastClr="000000"/>
                  </a:solidFill>
                  <a:latin typeface="Calibri"/>
                </a:rPr>
                <a:t> </a:t>
              </a:r>
              <a:r>
                <a:rPr lang="ru-RU" sz="1300" dirty="0">
                  <a:solidFill>
                    <a:sysClr val="windowText" lastClr="000000"/>
                  </a:solidFill>
                  <a:latin typeface="Calibri"/>
                </a:rPr>
                <a:t>суму доходу </a:t>
              </a:r>
              <a:r>
                <a:rPr lang="ru-RU" sz="1300" dirty="0" err="1">
                  <a:solidFill>
                    <a:sysClr val="windowText" lastClr="000000"/>
                  </a:solidFill>
                  <a:latin typeface="Calibri"/>
                </a:rPr>
                <a:t>від</a:t>
              </a:r>
              <a:r>
                <a:rPr lang="ru-RU" sz="1300" dirty="0">
                  <a:solidFill>
                    <a:sysClr val="windowText" lastClr="000000"/>
                  </a:solidFill>
                  <a:latin typeface="Calibri"/>
                </a:rPr>
                <a:t> </a:t>
              </a:r>
              <a:r>
                <a:rPr lang="ru-RU" sz="1300" dirty="0" err="1">
                  <a:solidFill>
                    <a:sysClr val="windowText" lastClr="000000"/>
                  </a:solidFill>
                  <a:latin typeface="Calibri"/>
                </a:rPr>
                <a:t>операцій</a:t>
              </a:r>
              <a:r>
                <a:rPr lang="ru-RU" sz="1300" dirty="0">
                  <a:solidFill>
                    <a:sysClr val="windowText" lastClr="000000"/>
                  </a:solidFill>
                  <a:latin typeface="Calibri"/>
                </a:rPr>
                <a:t> </a:t>
              </a:r>
              <a:r>
                <a:rPr lang="ru-RU" sz="1300" dirty="0" err="1">
                  <a:solidFill>
                    <a:sysClr val="windowText" lastClr="000000"/>
                  </a:solidFill>
                  <a:latin typeface="Calibri"/>
                </a:rPr>
                <a:t>із</a:t>
              </a:r>
              <a:r>
                <a:rPr lang="ru-RU" sz="1300" dirty="0">
                  <a:solidFill>
                    <a:sysClr val="windowText" lastClr="000000"/>
                  </a:solidFill>
                  <a:latin typeface="Calibri"/>
                </a:rPr>
                <a:t> графи 7.</a:t>
              </a:r>
              <a:endParaRPr kumimoji="0" lang="uk-UA" sz="1300" b="0" i="0" u="none" strike="noStrike" kern="1200" cap="none" spc="0" normalizeH="0" baseline="0" noProof="0" dirty="0">
                <a:ln>
                  <a:noFill/>
                </a:ln>
                <a:solidFill>
                  <a:sysClr val="windowText" lastClr="000000"/>
                </a:solidFill>
                <a:effectLst/>
                <a:uLnTx/>
                <a:uFillTx/>
                <a:latin typeface="Calibri"/>
                <a:ea typeface="+mn-ea"/>
                <a:cs typeface="+mn-cs"/>
              </a:endParaRPr>
            </a:p>
          </p:txBody>
        </p:sp>
      </p:grpSp>
    </p:spTree>
    <p:extLst>
      <p:ext uri="{BB962C8B-B14F-4D97-AF65-F5344CB8AC3E}">
        <p14:creationId xmlns:p14="http://schemas.microsoft.com/office/powerpoint/2010/main" val="30095304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6"/>
          <p:cNvSpPr txBox="1">
            <a:spLocks noChangeArrowheads="1"/>
          </p:cNvSpPr>
          <p:nvPr/>
        </p:nvSpPr>
        <p:spPr bwMode="auto">
          <a:xfrm>
            <a:off x="2927648" y="836713"/>
            <a:ext cx="73453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uk-UA" altLang="ru-RU" sz="2400">
              <a:solidFill>
                <a:srgbClr val="000000"/>
              </a:solidFill>
              <a:latin typeface="Garamond" panose="02020404030301010803" pitchFamily="18" charset="0"/>
            </a:endParaRPr>
          </a:p>
        </p:txBody>
      </p:sp>
      <p:sp>
        <p:nvSpPr>
          <p:cNvPr id="77828" name="Номер слайда 9"/>
          <p:cNvSpPr txBox="1">
            <a:spLocks noGrp="1"/>
          </p:cNvSpPr>
          <p:nvPr/>
        </p:nvSpPr>
        <p:spPr bwMode="auto">
          <a:xfrm>
            <a:off x="8077200" y="6481763"/>
            <a:ext cx="2133600"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fld id="{41AF7E87-D265-44F4-8614-E776097D9EEF}" type="slidenum">
              <a:rPr lang="ru-RU" altLang="ru-RU" sz="1200">
                <a:solidFill>
                  <a:srgbClr val="808080"/>
                </a:solidFill>
                <a:latin typeface="Garamond" panose="02020404030301010803" pitchFamily="18" charset="0"/>
              </a:rPr>
              <a:pPr algn="r" eaLnBrk="1" hangingPunct="1">
                <a:spcBef>
                  <a:spcPct val="0"/>
                </a:spcBef>
                <a:buFontTx/>
                <a:buNone/>
              </a:pPr>
              <a:t>26</a:t>
            </a:fld>
            <a:endParaRPr lang="ru-RU" altLang="ru-RU" sz="1200" dirty="0">
              <a:solidFill>
                <a:srgbClr val="808080"/>
              </a:solidFill>
              <a:latin typeface="Garamond" panose="02020404030301010803" pitchFamily="18" charset="0"/>
            </a:endParaRPr>
          </a:p>
        </p:txBody>
      </p:sp>
      <p:pic>
        <p:nvPicPr>
          <p:cNvPr id="12" name="Изображение 11" descr="LOGO Jurimex.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6973" y="5992328"/>
            <a:ext cx="1728192" cy="672075"/>
          </a:xfrm>
          <a:prstGeom prst="rect">
            <a:avLst/>
          </a:prstGeom>
        </p:spPr>
      </p:pic>
      <p:pic>
        <p:nvPicPr>
          <p:cNvPr id="13" name="Picture 2" descr="C:\Users\Ромчик\Desktop\TaxLink_new_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0936" y="347278"/>
            <a:ext cx="2400267" cy="480053"/>
          </a:xfrm>
          <a:prstGeom prst="rect">
            <a:avLst/>
          </a:prstGeom>
          <a:noFill/>
          <a:extLst>
            <a:ext uri="{909E8E84-426E-40DD-AFC4-6F175D3DCCD1}">
              <a14:hiddenFill xmlns:a14="http://schemas.microsoft.com/office/drawing/2010/main">
                <a:solidFill>
                  <a:srgbClr val="FFFFFF"/>
                </a:solidFill>
              </a14:hiddenFill>
            </a:ext>
          </a:extLst>
        </p:spPr>
      </p:pic>
      <p:pic>
        <p:nvPicPr>
          <p:cNvPr id="4" name="Изображение 3" descr="Чарторийский ( на сайт).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3820" y="356659"/>
            <a:ext cx="3097569" cy="3196568"/>
          </a:xfrm>
          <a:prstGeom prst="rect">
            <a:avLst/>
          </a:prstGeom>
        </p:spPr>
      </p:pic>
      <p:sp>
        <p:nvSpPr>
          <p:cNvPr id="5" name="TextBox 4"/>
          <p:cNvSpPr txBox="1"/>
          <p:nvPr/>
        </p:nvSpPr>
        <p:spPr>
          <a:xfrm>
            <a:off x="3215680" y="3332989"/>
            <a:ext cx="5760640" cy="4114460"/>
          </a:xfrm>
          <a:prstGeom prst="rect">
            <a:avLst/>
          </a:prstGeom>
          <a:noFill/>
        </p:spPr>
        <p:txBody>
          <a:bodyPr wrap="square" rtlCol="0">
            <a:spAutoFit/>
          </a:bodyPr>
          <a:lstStyle/>
          <a:p>
            <a:pPr algn="ctr"/>
            <a:r>
              <a:rPr lang="ru-RU" sz="2667" b="1" dirty="0" err="1">
                <a:solidFill>
                  <a:schemeClr val="accent1"/>
                </a:solidFill>
              </a:rPr>
              <a:t>Дякую</a:t>
            </a:r>
            <a:r>
              <a:rPr lang="ru-RU" sz="2667" b="1" dirty="0">
                <a:solidFill>
                  <a:schemeClr val="accent1"/>
                </a:solidFill>
              </a:rPr>
              <a:t> за </a:t>
            </a:r>
            <a:r>
              <a:rPr lang="ru-RU" sz="2667" b="1" dirty="0" err="1">
                <a:solidFill>
                  <a:schemeClr val="accent1"/>
                </a:solidFill>
              </a:rPr>
              <a:t>увагу</a:t>
            </a:r>
            <a:r>
              <a:rPr lang="ru-RU" sz="2667" b="1" dirty="0">
                <a:solidFill>
                  <a:schemeClr val="accent1"/>
                </a:solidFill>
              </a:rPr>
              <a:t>!</a:t>
            </a:r>
          </a:p>
          <a:p>
            <a:pPr algn="ctr"/>
            <a:endParaRPr lang="ru-RU" sz="2667" b="1" dirty="0"/>
          </a:p>
          <a:p>
            <a:pPr algn="ctr"/>
            <a:r>
              <a:rPr lang="ru-RU" sz="2667" b="1" dirty="0" err="1"/>
              <a:t>Костянтин</a:t>
            </a:r>
            <a:r>
              <a:rPr lang="ru-RU" sz="2667" b="1" dirty="0"/>
              <a:t> </a:t>
            </a:r>
            <a:r>
              <a:rPr lang="ru-RU" sz="2667" b="1" dirty="0" err="1"/>
              <a:t>Чарторийський</a:t>
            </a:r>
            <a:endParaRPr lang="ru-RU" sz="2667" b="1" dirty="0"/>
          </a:p>
          <a:p>
            <a:pPr algn="ctr"/>
            <a:r>
              <a:rPr lang="uk-UA" sz="2667" dirty="0">
                <a:latin typeface="Corbel" panose="020B0503020204020204" pitchFamily="34" charset="0"/>
              </a:rPr>
              <a:t>експерт </a:t>
            </a:r>
            <a:r>
              <a:rPr lang="en-US" sz="2667" dirty="0" err="1">
                <a:solidFill>
                  <a:schemeClr val="accent1"/>
                </a:solidFill>
                <a:latin typeface="Corbel" panose="020B0503020204020204" pitchFamily="34" charset="0"/>
              </a:rPr>
              <a:t>TaxLink</a:t>
            </a:r>
            <a:endParaRPr lang="uk-UA" sz="2667" dirty="0">
              <a:solidFill>
                <a:schemeClr val="accent1"/>
              </a:solidFill>
              <a:latin typeface="Corbel" panose="020B0503020204020204" pitchFamily="34" charset="0"/>
            </a:endParaRPr>
          </a:p>
          <a:p>
            <a:pPr algn="ctr"/>
            <a:r>
              <a:rPr lang="uk-UA" sz="2667" dirty="0">
                <a:latin typeface="Corbel" panose="020B0503020204020204" pitchFamily="34" charset="0"/>
              </a:rPr>
              <a:t>юрист ЮК </a:t>
            </a:r>
            <a:r>
              <a:rPr lang="en-US" sz="2667" dirty="0" err="1">
                <a:latin typeface="Corbel" panose="020B0503020204020204" pitchFamily="34" charset="0"/>
              </a:rPr>
              <a:t>Jurimex</a:t>
            </a:r>
            <a:endParaRPr lang="uk-UA" sz="2667" dirty="0">
              <a:latin typeface="Corbel" panose="020B0503020204020204" pitchFamily="34" charset="0"/>
            </a:endParaRPr>
          </a:p>
          <a:p>
            <a:pPr algn="ctr"/>
            <a:endParaRPr lang="uk-UA" sz="2667" b="1" dirty="0">
              <a:latin typeface="Corbel" panose="020B0503020204020204" pitchFamily="34" charset="0"/>
            </a:endParaRPr>
          </a:p>
          <a:p>
            <a:pPr algn="ctr"/>
            <a:r>
              <a:rPr lang="en-US" altLang="ru-RU" sz="2667" b="1" dirty="0" err="1">
                <a:solidFill>
                  <a:schemeClr val="accent1"/>
                </a:solidFill>
                <a:latin typeface="Times New Roman" panose="02020603050405020304" pitchFamily="18" charset="0"/>
                <a:cs typeface="Times New Roman" panose="02020603050405020304" pitchFamily="18" charset="0"/>
              </a:rPr>
              <a:t>www.taxlink.ua</a:t>
            </a:r>
            <a:endParaRPr lang="en-US" altLang="ru-RU" sz="2667" b="1" dirty="0">
              <a:solidFill>
                <a:schemeClr val="accent1"/>
              </a:solidFill>
              <a:latin typeface="Times New Roman" panose="02020603050405020304" pitchFamily="18" charset="0"/>
              <a:cs typeface="Times New Roman" panose="02020603050405020304" pitchFamily="18" charset="0"/>
            </a:endParaRPr>
          </a:p>
          <a:p>
            <a:pPr algn="ctr"/>
            <a:endParaRPr lang="uk-UA" sz="2667" b="1" dirty="0">
              <a:latin typeface="Corbel" panose="020B0503020204020204" pitchFamily="34" charset="0"/>
            </a:endParaRPr>
          </a:p>
          <a:p>
            <a:endParaRPr lang="ru-RU" sz="2400" dirty="0"/>
          </a:p>
          <a:p>
            <a:endParaRPr lang="ru-RU" sz="2400" dirty="0"/>
          </a:p>
        </p:txBody>
      </p:sp>
    </p:spTree>
    <p:extLst>
      <p:ext uri="{BB962C8B-B14F-4D97-AF65-F5344CB8AC3E}">
        <p14:creationId xmlns:p14="http://schemas.microsoft.com/office/powerpoint/2010/main" val="1845638523"/>
      </p:ext>
    </p:extLst>
  </p:cSld>
  <p:clrMapOvr>
    <a:masterClrMapping/>
  </p:clrMapOvr>
  <p:transition spd="slow">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2"/>
          <p:cNvSpPr txBox="1">
            <a:spLocks/>
          </p:cNvSpPr>
          <p:nvPr/>
        </p:nvSpPr>
        <p:spPr>
          <a:xfrm>
            <a:off x="1785345" y="1523224"/>
            <a:ext cx="10013358"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571500" indent="-457200">
              <a:buFont typeface="+mj-lt"/>
              <a:buAutoNum type="arabicPeriod"/>
            </a:pPr>
            <a:endParaRPr lang="ru-RU" b="1" dirty="0" smtClean="0">
              <a:latin typeface="Corbel" panose="020B0503020204020204" pitchFamily="34" charset="0"/>
            </a:endParaRPr>
          </a:p>
          <a:p>
            <a:pPr marL="0" lvl="1" indent="0" algn="ctr">
              <a:buNone/>
            </a:pPr>
            <a:endParaRPr lang="uk-UA" dirty="0">
              <a:latin typeface="Corbel" panose="020B0503020204020204" pitchFamily="34" charset="0"/>
            </a:endParaRPr>
          </a:p>
        </p:txBody>
      </p:sp>
      <p:sp>
        <p:nvSpPr>
          <p:cNvPr id="11" name="Заголовок 1"/>
          <p:cNvSpPr txBox="1">
            <a:spLocks/>
          </p:cNvSpPr>
          <p:nvPr/>
        </p:nvSpPr>
        <p:spPr>
          <a:xfrm>
            <a:off x="1716526" y="5357115"/>
            <a:ext cx="10347655" cy="758550"/>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uk-UA" sz="1600" b="1" dirty="0" smtClean="0">
              <a:solidFill>
                <a:schemeClr val="accent6">
                  <a:lumMod val="50000"/>
                </a:schemeClr>
              </a:solidFill>
              <a:effectLst>
                <a:outerShdw blurRad="38100" dist="38100" dir="2700000" algn="tl">
                  <a:srgbClr val="000000">
                    <a:alpha val="43137"/>
                  </a:srgbClr>
                </a:outerShdw>
              </a:effectLst>
              <a:latin typeface="Corbel" panose="020B0503020204020204" pitchFamily="34" charset="0"/>
            </a:endParaRPr>
          </a:p>
        </p:txBody>
      </p:sp>
      <p:pic>
        <p:nvPicPr>
          <p:cNvPr id="12"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604" y="221291"/>
            <a:ext cx="2359023" cy="47180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C:\Users\Ромчик\Desktop\insurance-icon-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4627" y="5883405"/>
            <a:ext cx="900000" cy="900000"/>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Группа 13"/>
          <p:cNvGrpSpPr/>
          <p:nvPr/>
        </p:nvGrpSpPr>
        <p:grpSpPr>
          <a:xfrm>
            <a:off x="1892704" y="1149093"/>
            <a:ext cx="9905999" cy="1932066"/>
            <a:chOff x="-24326" y="-1651396"/>
            <a:chExt cx="3319900" cy="1977345"/>
          </a:xfrm>
        </p:grpSpPr>
        <p:sp>
          <p:nvSpPr>
            <p:cNvPr id="15" name="Скругленный прямоугольник 14"/>
            <p:cNvSpPr/>
            <p:nvPr/>
          </p:nvSpPr>
          <p:spPr>
            <a:xfrm>
              <a:off x="-24326" y="-1651396"/>
              <a:ext cx="3319900" cy="197734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Скругленный прямоугольник 4"/>
            <p:cNvSpPr/>
            <p:nvPr/>
          </p:nvSpPr>
          <p:spPr>
            <a:xfrm>
              <a:off x="-5380" y="-1481731"/>
              <a:ext cx="3282007" cy="18076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algn="just" defTabSz="844550">
                <a:lnSpc>
                  <a:spcPct val="90000"/>
                </a:lnSpc>
                <a:spcBef>
                  <a:spcPct val="0"/>
                </a:spcBef>
                <a:spcAft>
                  <a:spcPct val="35000"/>
                </a:spcAft>
              </a:pPr>
              <a:r>
                <a:rPr lang="ru-RU" sz="2000" dirty="0"/>
                <a:t>Форма книги </a:t>
              </a:r>
              <a:r>
                <a:rPr lang="ru-RU" sz="2000" dirty="0" err="1"/>
                <a:t>обліку</a:t>
              </a:r>
              <a:r>
                <a:rPr lang="ru-RU" sz="2000" dirty="0"/>
                <a:t> </a:t>
              </a:r>
              <a:r>
                <a:rPr lang="ru-RU" sz="2000" dirty="0" err="1"/>
                <a:t>доходів</a:t>
              </a:r>
              <a:r>
                <a:rPr lang="ru-RU" sz="2000" dirty="0"/>
                <a:t> і </a:t>
              </a:r>
              <a:r>
                <a:rPr lang="ru-RU" sz="2000" dirty="0" err="1"/>
                <a:t>витрат</a:t>
              </a:r>
              <a:r>
                <a:rPr lang="ru-RU" sz="2000" dirty="0"/>
                <a:t> та порядок </a:t>
              </a:r>
              <a:r>
                <a:rPr lang="ru-RU" sz="2000" dirty="0" err="1"/>
                <a:t>її</a:t>
              </a:r>
              <a:r>
                <a:rPr lang="ru-RU" sz="2000" dirty="0"/>
                <a:t> </a:t>
              </a:r>
              <a:r>
                <a:rPr lang="ru-RU" sz="2000" dirty="0" err="1"/>
                <a:t>ведення</a:t>
              </a:r>
              <a:r>
                <a:rPr lang="ru-RU" sz="2000" dirty="0"/>
                <a:t> </a:t>
              </a:r>
              <a:r>
                <a:rPr lang="ru-RU" sz="2000" dirty="0" err="1"/>
                <a:t>затверджено</a:t>
              </a:r>
              <a:r>
                <a:rPr lang="ru-RU" sz="2000" dirty="0"/>
                <a:t> Наказом </a:t>
              </a:r>
              <a:r>
                <a:rPr lang="ru-RU" sz="2000" dirty="0" err="1"/>
                <a:t>Міністерства</a:t>
              </a:r>
              <a:r>
                <a:rPr lang="ru-RU" sz="2000" dirty="0"/>
                <a:t> </a:t>
              </a:r>
              <a:r>
                <a:rPr lang="ru-RU" sz="2000" dirty="0" err="1"/>
                <a:t>доходів</a:t>
              </a:r>
              <a:r>
                <a:rPr lang="ru-RU" sz="2000" dirty="0"/>
                <a:t> і </a:t>
              </a:r>
              <a:r>
                <a:rPr lang="ru-RU" sz="2000" dirty="0" err="1"/>
                <a:t>зборів</a:t>
              </a:r>
              <a:r>
                <a:rPr lang="ru-RU" sz="2000" dirty="0"/>
                <a:t> </a:t>
              </a:r>
              <a:r>
                <a:rPr lang="ru-RU" sz="2000" dirty="0" err="1"/>
                <a:t>України</a:t>
              </a:r>
              <a:r>
                <a:rPr lang="ru-RU" sz="2000" dirty="0"/>
                <a:t> </a:t>
              </a:r>
              <a:r>
                <a:rPr lang="ru-RU" sz="2000" dirty="0" err="1"/>
                <a:t>від</a:t>
              </a:r>
              <a:r>
                <a:rPr lang="ru-RU" sz="2000" dirty="0"/>
                <a:t> 16 </a:t>
              </a:r>
              <a:r>
                <a:rPr lang="ru-RU" sz="2000" dirty="0" err="1"/>
                <a:t>вересня</a:t>
              </a:r>
              <a:r>
                <a:rPr lang="ru-RU" sz="2000" dirty="0"/>
                <a:t> 2013 року № 481 «Про </a:t>
              </a:r>
              <a:r>
                <a:rPr lang="ru-RU" sz="2000" dirty="0" err="1"/>
                <a:t>затвердження</a:t>
              </a:r>
              <a:r>
                <a:rPr lang="ru-RU" sz="2000" dirty="0"/>
                <a:t> </a:t>
              </a:r>
              <a:r>
                <a:rPr lang="ru-RU" sz="2000" dirty="0" err="1"/>
                <a:t>форми</a:t>
              </a:r>
              <a:r>
                <a:rPr lang="ru-RU" sz="2000" dirty="0"/>
                <a:t> Книги </a:t>
              </a:r>
              <a:r>
                <a:rPr lang="ru-RU" sz="2000" dirty="0" err="1"/>
                <a:t>обліку</a:t>
              </a:r>
              <a:r>
                <a:rPr lang="ru-RU" sz="2000" dirty="0"/>
                <a:t> </a:t>
              </a:r>
              <a:r>
                <a:rPr lang="ru-RU" sz="2000" dirty="0" err="1"/>
                <a:t>доходів</a:t>
              </a:r>
              <a:r>
                <a:rPr lang="ru-RU" sz="2000" dirty="0"/>
                <a:t> і </a:t>
              </a:r>
              <a:r>
                <a:rPr lang="ru-RU" sz="2000" dirty="0" err="1"/>
                <a:t>витрат</a:t>
              </a:r>
              <a:r>
                <a:rPr lang="ru-RU" sz="2000" dirty="0"/>
                <a:t>, яку </a:t>
              </a:r>
              <a:r>
                <a:rPr lang="ru-RU" sz="2000" dirty="0" err="1"/>
                <a:t>ведуть</a:t>
              </a:r>
              <a:r>
                <a:rPr lang="ru-RU" sz="2000" dirty="0"/>
                <a:t> </a:t>
              </a:r>
              <a:r>
                <a:rPr lang="ru-RU" sz="2000" dirty="0" err="1"/>
                <a:t>фізичні</a:t>
              </a:r>
              <a:r>
                <a:rPr lang="ru-RU" sz="2000" dirty="0"/>
                <a:t> особи-</a:t>
              </a:r>
              <a:r>
                <a:rPr lang="ru-RU" sz="2000" dirty="0" err="1"/>
                <a:t>підприємці</a:t>
              </a:r>
              <a:r>
                <a:rPr lang="ru-RU" sz="2000" dirty="0"/>
                <a:t>, </a:t>
              </a:r>
              <a:r>
                <a:rPr lang="ru-RU" sz="2000" dirty="0" err="1"/>
                <a:t>крім</a:t>
              </a:r>
              <a:r>
                <a:rPr lang="ru-RU" sz="2000" dirty="0"/>
                <a:t> </a:t>
              </a:r>
              <a:r>
                <a:rPr lang="ru-RU" sz="2000" dirty="0" err="1"/>
                <a:t>осіб</a:t>
              </a:r>
              <a:r>
                <a:rPr lang="ru-RU" sz="2000" dirty="0"/>
                <a:t>, </a:t>
              </a:r>
              <a:r>
                <a:rPr lang="ru-RU" sz="2000" dirty="0" err="1"/>
                <a:t>що</a:t>
              </a:r>
              <a:r>
                <a:rPr lang="ru-RU" sz="2000" dirty="0"/>
                <a:t> </a:t>
              </a:r>
              <a:r>
                <a:rPr lang="ru-RU" sz="2000" dirty="0" err="1"/>
                <a:t>обрали</a:t>
              </a:r>
              <a:r>
                <a:rPr lang="ru-RU" sz="2000" dirty="0"/>
                <a:t> </a:t>
              </a:r>
              <a:r>
                <a:rPr lang="ru-RU" sz="2000" dirty="0" err="1"/>
                <a:t>спрощену</a:t>
              </a:r>
              <a:r>
                <a:rPr lang="ru-RU" sz="2000" dirty="0"/>
                <a:t> систему </a:t>
              </a:r>
              <a:r>
                <a:rPr lang="ru-RU" sz="2000" dirty="0" err="1"/>
                <a:t>оподаткування</a:t>
              </a:r>
              <a:r>
                <a:rPr lang="ru-RU" sz="2000" dirty="0"/>
                <a:t>, і </a:t>
              </a:r>
              <a:r>
                <a:rPr lang="ru-RU" sz="2000" dirty="0" err="1"/>
                <a:t>фізичні</a:t>
              </a:r>
              <a:r>
                <a:rPr lang="ru-RU" sz="2000" dirty="0"/>
                <a:t> особи, </a:t>
              </a:r>
              <a:r>
                <a:rPr lang="ru-RU" sz="2000" dirty="0" err="1"/>
                <a:t>які</a:t>
              </a:r>
              <a:r>
                <a:rPr lang="ru-RU" sz="2000" dirty="0"/>
                <a:t> </a:t>
              </a:r>
              <a:r>
                <a:rPr lang="ru-RU" sz="2000" dirty="0" err="1"/>
                <a:t>проводять</a:t>
              </a:r>
              <a:r>
                <a:rPr lang="ru-RU" sz="2000" dirty="0"/>
                <a:t> </a:t>
              </a:r>
              <a:r>
                <a:rPr lang="ru-RU" sz="2000" dirty="0" err="1"/>
                <a:t>незалежну</a:t>
              </a:r>
              <a:r>
                <a:rPr lang="ru-RU" sz="2000" dirty="0"/>
                <a:t> </a:t>
              </a:r>
              <a:r>
                <a:rPr lang="ru-RU" sz="2000" dirty="0" err="1"/>
                <a:t>професійну</a:t>
              </a:r>
              <a:r>
                <a:rPr lang="ru-RU" sz="2000" dirty="0"/>
                <a:t> </a:t>
              </a:r>
              <a:r>
                <a:rPr lang="ru-RU" sz="2000" dirty="0" err="1"/>
                <a:t>діяльність</a:t>
              </a:r>
              <a:r>
                <a:rPr lang="ru-RU" sz="2000" dirty="0"/>
                <a:t>, та Порядок </a:t>
              </a:r>
              <a:r>
                <a:rPr lang="ru-RU" sz="2000" dirty="0" err="1"/>
                <a:t>її</a:t>
              </a:r>
              <a:r>
                <a:rPr lang="ru-RU" sz="2000" dirty="0"/>
                <a:t> </a:t>
              </a:r>
              <a:r>
                <a:rPr lang="ru-RU" sz="2000" dirty="0" err="1"/>
                <a:t>ведення</a:t>
              </a:r>
              <a:r>
                <a:rPr lang="ru-RU" sz="2000" dirty="0" smtClean="0"/>
                <a:t>»</a:t>
              </a:r>
              <a:endParaRPr lang="uk-UA" sz="1900" kern="1200" dirty="0">
                <a:latin typeface="Corbel" panose="020B0503020204020204" pitchFamily="34" charset="0"/>
              </a:endParaRPr>
            </a:p>
          </p:txBody>
        </p:sp>
      </p:grpSp>
      <p:sp>
        <p:nvSpPr>
          <p:cNvPr id="17" name="TextBox 16"/>
          <p:cNvSpPr txBox="1"/>
          <p:nvPr/>
        </p:nvSpPr>
        <p:spPr>
          <a:xfrm>
            <a:off x="1893100" y="3561314"/>
            <a:ext cx="9905603" cy="1154162"/>
          </a:xfrm>
          <a:prstGeom prst="rect">
            <a:avLst/>
          </a:prstGeom>
          <a:solidFill>
            <a:schemeClr val="accent6">
              <a:lumMod val="60000"/>
              <a:lumOff val="40000"/>
            </a:schemeClr>
          </a:solidFill>
          <a:ln w="12700" cap="flat" cmpd="sng" algn="ctr">
            <a:solidFill>
              <a:srgbClr val="F07F09">
                <a:shade val="95000"/>
                <a:satMod val="105000"/>
              </a:srgbClr>
            </a:solidFill>
            <a:prstDash val="solid"/>
          </a:ln>
          <a:effectLst/>
        </p:spPr>
        <p:txBody>
          <a:bodyPr wrap="square" rtlCol="0">
            <a:spAutoFit/>
          </a:bodyPr>
          <a:lstStyle/>
          <a:p>
            <a:pPr marL="285750" lvl="0" algn="just">
              <a:lnSpc>
                <a:spcPct val="115000"/>
              </a:lnSpc>
              <a:spcBef>
                <a:spcPct val="20000"/>
              </a:spcBef>
              <a:buClr>
                <a:srgbClr val="F08133">
                  <a:lumMod val="75000"/>
                </a:srgbClr>
              </a:buClr>
              <a:buSzPct val="145000"/>
            </a:pP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Заповнення</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книг для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платників</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єдиного</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податку</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Наказом № 579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вiд</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19 </a:t>
            </a:r>
            <a:r>
              <a:rPr lang="ru-RU" sz="2000" i="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червня</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2015 «Про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затвердження</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форм книги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обліку</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доходів</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і книги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обліку</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доходів</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і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витрат</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та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порядків</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їх</a:t>
            </a:r>
            <a:r>
              <a:rPr lang="ru-RU"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i="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ведення</a:t>
            </a:r>
            <a:r>
              <a:rPr lang="ru-RU" sz="2000" i="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ru-RU" sz="2000" b="1" u="sng"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5766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6"/>
          <p:cNvSpPr txBox="1">
            <a:spLocks/>
          </p:cNvSpPr>
          <p:nvPr/>
        </p:nvSpPr>
        <p:spPr>
          <a:xfrm>
            <a:off x="3007375" y="2741731"/>
            <a:ext cx="10058400" cy="1261997"/>
          </a:xfrm>
          <a:prstGeom prst="rect">
            <a:avLst/>
          </a:prstGeom>
        </p:spPr>
        <p:txBody>
          <a:bodyPr vert="horz" lIns="91440" tIns="45720" rIns="91440" bIns="45720" rtlCol="0" anchor="b">
            <a:noAutofit/>
          </a:bodyPr>
          <a:lstStyle>
            <a:lvl1pPr algn="l" defTabSz="1219170" rtl="0" eaLnBrk="1" latinLnBrk="0" hangingPunct="1">
              <a:spcBef>
                <a:spcPct val="0"/>
              </a:spcBef>
              <a:buNone/>
              <a:defRPr sz="8800" kern="1200" cap="none" spc="-133" baseline="0">
                <a:ln>
                  <a:noFill/>
                </a:ln>
                <a:solidFill>
                  <a:schemeClr val="tx2"/>
                </a:solidFill>
                <a:effectLst/>
                <a:latin typeface="+mj-lt"/>
                <a:ea typeface="+mj-ea"/>
                <a:cs typeface="+mj-cs"/>
              </a:defRPr>
            </a:lvl1pPr>
          </a:lstStyle>
          <a:p>
            <a:pPr algn="just"/>
            <a:r>
              <a:rPr lang="uk-UA" sz="3200" b="1" dirty="0" smtClean="0">
                <a:latin typeface="Corbel" panose="020B0503020204020204" pitchFamily="34" charset="0"/>
              </a:rPr>
              <a:t>Реєстрація </a:t>
            </a:r>
            <a:r>
              <a:rPr lang="uk-UA" sz="3200" b="1" dirty="0" smtClean="0">
                <a:latin typeface="Corbel" panose="020B0503020204020204" pitchFamily="34" charset="0"/>
              </a:rPr>
              <a:t>Книги обліку доходів і витрат</a:t>
            </a:r>
            <a:endParaRPr lang="uk-UA" sz="3200" b="1" dirty="0">
              <a:latin typeface="Corbel" panose="020B0503020204020204" pitchFamily="34" charset="0"/>
            </a:endParaRPr>
          </a:p>
        </p:txBody>
      </p:sp>
      <p:cxnSp>
        <p:nvCxnSpPr>
          <p:cNvPr id="5" name="Прямая соединительная линия 4"/>
          <p:cNvCxnSpPr/>
          <p:nvPr/>
        </p:nvCxnSpPr>
        <p:spPr>
          <a:xfrm>
            <a:off x="1027471" y="4003728"/>
            <a:ext cx="10004323" cy="0"/>
          </a:xfrm>
          <a:prstGeom prst="line">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604" y="221291"/>
            <a:ext cx="2359023" cy="471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4969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Прямая соединительная линия 5"/>
          <p:cNvCxnSpPr/>
          <p:nvPr/>
        </p:nvCxnSpPr>
        <p:spPr>
          <a:xfrm flipV="1">
            <a:off x="1839423" y="1283944"/>
            <a:ext cx="9905203" cy="861"/>
          </a:xfrm>
          <a:prstGeom prst="line">
            <a:avLst/>
          </a:prstGeom>
          <a:noFill/>
          <a:ln w="25400" cap="flat" cmpd="sng" algn="ctr">
            <a:solidFill>
              <a:srgbClr val="F07F09">
                <a:shade val="95000"/>
                <a:satMod val="105000"/>
              </a:srgbClr>
            </a:solidFill>
            <a:prstDash val="solid"/>
          </a:ln>
          <a:effectLst/>
        </p:spPr>
      </p:cxnSp>
      <p:sp>
        <p:nvSpPr>
          <p:cNvPr id="7" name="Заголовок 1"/>
          <p:cNvSpPr>
            <a:spLocks noGrp="1"/>
          </p:cNvSpPr>
          <p:nvPr>
            <p:ph type="title"/>
          </p:nvPr>
        </p:nvSpPr>
        <p:spPr>
          <a:xfrm>
            <a:off x="1207302" y="782891"/>
            <a:ext cx="11169445" cy="579711"/>
          </a:xfrm>
        </p:spPr>
        <p:txBody>
          <a:bodyPr>
            <a:normAutofit/>
          </a:bodyPr>
          <a:lstStyle/>
          <a:p>
            <a:r>
              <a:rPr lang="ru-RU" sz="2400" b="1" dirty="0" err="1" smtClean="0">
                <a:latin typeface="Corbel" panose="020B0503020204020204" pitchFamily="34" charset="0"/>
              </a:rPr>
              <a:t>Реєстрація</a:t>
            </a:r>
            <a:r>
              <a:rPr lang="ru-RU" sz="2400" b="1" dirty="0" smtClean="0">
                <a:latin typeface="Corbel" panose="020B0503020204020204" pitchFamily="34" charset="0"/>
              </a:rPr>
              <a:t> Книги у </a:t>
            </a:r>
            <a:r>
              <a:rPr lang="ru-RU" sz="2400" b="1" dirty="0" err="1" smtClean="0">
                <a:latin typeface="Corbel" panose="020B0503020204020204" pitchFamily="34" charset="0"/>
              </a:rPr>
              <a:t>паперовому</a:t>
            </a:r>
            <a:r>
              <a:rPr lang="ru-RU" sz="2400" b="1" dirty="0" smtClean="0">
                <a:latin typeface="Corbel" panose="020B0503020204020204" pitchFamily="34" charset="0"/>
              </a:rPr>
              <a:t> </a:t>
            </a:r>
            <a:r>
              <a:rPr lang="ru-RU" sz="2400" b="1" dirty="0" err="1" smtClean="0">
                <a:latin typeface="Corbel" panose="020B0503020204020204" pitchFamily="34" charset="0"/>
              </a:rPr>
              <a:t>вигляді</a:t>
            </a:r>
            <a:endParaRPr lang="uk-UA" sz="2400" b="1" dirty="0">
              <a:latin typeface="Corbel" panose="020B0503020204020204" pitchFamily="34" charset="0"/>
            </a:endParaRPr>
          </a:p>
        </p:txBody>
      </p:sp>
      <p:pic>
        <p:nvPicPr>
          <p:cNvPr id="12"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604" y="221291"/>
            <a:ext cx="2359023" cy="47180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C:\Users\Ромчик\Desktop\depositphotos_66245981-tax-icon-se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47495" y="5717502"/>
            <a:ext cx="900000" cy="947844"/>
          </a:xfrm>
          <a:prstGeom prst="rect">
            <a:avLst/>
          </a:prstGeom>
          <a:noFill/>
          <a:extLst>
            <a:ext uri="{909E8E84-426E-40DD-AFC4-6F175D3DCCD1}">
              <a14:hiddenFill xmlns:a14="http://schemas.microsoft.com/office/drawing/2010/main">
                <a:solidFill>
                  <a:srgbClr val="FFFFFF"/>
                </a:solidFill>
              </a14:hiddenFill>
            </a:ext>
          </a:extLst>
        </p:spPr>
      </p:pic>
      <p:sp>
        <p:nvSpPr>
          <p:cNvPr id="30" name="Объект 2"/>
          <p:cNvSpPr>
            <a:spLocks noGrp="1"/>
          </p:cNvSpPr>
          <p:nvPr>
            <p:ph idx="1"/>
          </p:nvPr>
        </p:nvSpPr>
        <p:spPr>
          <a:xfrm>
            <a:off x="2286118" y="1452397"/>
            <a:ext cx="9905203" cy="3600450"/>
          </a:xfrm>
        </p:spPr>
        <p:txBody>
          <a:bodyPr>
            <a:noAutofit/>
          </a:bodyPr>
          <a:lstStyle/>
          <a:p>
            <a:pPr marL="0" indent="0" algn="just">
              <a:buNone/>
            </a:pPr>
            <a:r>
              <a:rPr lang="uk-UA" sz="1800" dirty="0" smtClean="0">
                <a:latin typeface="Corbel" panose="020B0503020204020204" pitchFamily="34" charset="0"/>
              </a:rPr>
              <a:t> </a:t>
            </a:r>
            <a:r>
              <a:rPr lang="uk-UA" sz="1600" dirty="0" smtClean="0">
                <a:latin typeface="Corbel" panose="020B0503020204020204" pitchFamily="34" charset="0"/>
              </a:rPr>
              <a:t>Особа </a:t>
            </a:r>
            <a:r>
              <a:rPr lang="uk-UA" sz="1600" dirty="0">
                <a:latin typeface="Corbel" panose="020B0503020204020204" pitchFamily="34" charset="0"/>
              </a:rPr>
              <a:t>зобов'язана подати до контролюючого органу за основним місцем обліку примірник Книги, на титульному аркуші якої зазначаються: </a:t>
            </a:r>
            <a:endParaRPr lang="uk-UA" sz="1600" dirty="0" smtClean="0">
              <a:latin typeface="Corbel" panose="020B0503020204020204" pitchFamily="34" charset="0"/>
            </a:endParaRPr>
          </a:p>
          <a:p>
            <a:pPr algn="just"/>
            <a:r>
              <a:rPr lang="uk-UA" sz="1600" dirty="0" smtClean="0">
                <a:latin typeface="Corbel" panose="020B0503020204020204" pitchFamily="34" charset="0"/>
              </a:rPr>
              <a:t>прізвище</a:t>
            </a:r>
            <a:r>
              <a:rPr lang="uk-UA" sz="1600" dirty="0">
                <a:latin typeface="Corbel" panose="020B0503020204020204" pitchFamily="34" charset="0"/>
              </a:rPr>
              <a:t>, ім'я та по </a:t>
            </a:r>
            <a:r>
              <a:rPr lang="uk-UA" sz="1600" dirty="0" smtClean="0">
                <a:latin typeface="Corbel" panose="020B0503020204020204" pitchFamily="34" charset="0"/>
              </a:rPr>
              <a:t>батькові;</a:t>
            </a:r>
          </a:p>
          <a:p>
            <a:pPr algn="just"/>
            <a:r>
              <a:rPr lang="uk-UA" sz="1600" dirty="0" smtClean="0">
                <a:latin typeface="Corbel" panose="020B0503020204020204" pitchFamily="34" charset="0"/>
              </a:rPr>
              <a:t>реєстраційний </a:t>
            </a:r>
            <a:r>
              <a:rPr lang="uk-UA" sz="1600" dirty="0">
                <a:latin typeface="Corbel" panose="020B0503020204020204" pitchFamily="34" charset="0"/>
              </a:rPr>
              <a:t>номер облікової картки платника податків або серія та номер паспорта (для осіб, які через свої релігійні переконання відмовились від прийняття реєстраційного номера облікової картки платника податків та повідомили про це відповідний контролюючий орган і мають відмітку у паспорті</a:t>
            </a:r>
            <a:r>
              <a:rPr lang="uk-UA" sz="1600" dirty="0" smtClean="0">
                <a:latin typeface="Corbel" panose="020B0503020204020204" pitchFamily="34" charset="0"/>
              </a:rPr>
              <a:t>);</a:t>
            </a:r>
          </a:p>
          <a:p>
            <a:pPr algn="just"/>
            <a:r>
              <a:rPr lang="uk-UA" sz="1600" dirty="0" smtClean="0">
                <a:latin typeface="Corbel" panose="020B0503020204020204" pitchFamily="34" charset="0"/>
              </a:rPr>
              <a:t>податкова адреса;</a:t>
            </a:r>
          </a:p>
          <a:p>
            <a:pPr algn="just"/>
            <a:r>
              <a:rPr lang="uk-UA" sz="1600" dirty="0" smtClean="0">
                <a:latin typeface="Corbel" panose="020B0503020204020204" pitchFamily="34" charset="0"/>
              </a:rPr>
              <a:t>номер </a:t>
            </a:r>
            <a:r>
              <a:rPr lang="uk-UA" sz="1600" dirty="0">
                <a:latin typeface="Corbel" panose="020B0503020204020204" pitchFamily="34" charset="0"/>
              </a:rPr>
              <a:t>та дата свідоцтва про право на здійснення незалежної професійної діяльності (за наявності</a:t>
            </a:r>
            <a:r>
              <a:rPr lang="uk-UA" sz="1600" dirty="0" smtClean="0">
                <a:latin typeface="Corbel" panose="020B0503020204020204" pitchFamily="34" charset="0"/>
              </a:rPr>
              <a:t>);</a:t>
            </a:r>
          </a:p>
          <a:p>
            <a:pPr marL="0" indent="0" algn="just">
              <a:buNone/>
            </a:pPr>
            <a:r>
              <a:rPr lang="ru-RU" sz="1600" dirty="0" smtClean="0">
                <a:latin typeface="Corbel" panose="020B0503020204020204" pitchFamily="34" charset="0"/>
              </a:rPr>
              <a:t>Книга </a:t>
            </a:r>
            <a:r>
              <a:rPr lang="ru-RU" sz="1600" dirty="0" err="1" smtClean="0">
                <a:latin typeface="Corbel" panose="020B0503020204020204" pitchFamily="34" charset="0"/>
              </a:rPr>
              <a:t>прошнуровується</a:t>
            </a:r>
            <a:r>
              <a:rPr lang="ru-RU" sz="1600" dirty="0" smtClean="0">
                <a:latin typeface="Corbel" panose="020B0503020204020204" pitchFamily="34" charset="0"/>
              </a:rPr>
              <a:t>, </a:t>
            </a:r>
            <a:r>
              <a:rPr lang="ru-RU" sz="1600" dirty="0" err="1" smtClean="0">
                <a:latin typeface="Corbel" panose="020B0503020204020204" pitchFamily="34" charset="0"/>
              </a:rPr>
              <a:t>пронумеровується</a:t>
            </a:r>
            <a:r>
              <a:rPr lang="ru-RU" sz="1600" dirty="0">
                <a:latin typeface="Corbel" panose="020B0503020204020204" pitchFamily="34" charset="0"/>
              </a:rPr>
              <a:t> </a:t>
            </a:r>
            <a:r>
              <a:rPr lang="ru-RU" sz="1600" dirty="0" smtClean="0">
                <a:latin typeface="Corbel" panose="020B0503020204020204" pitchFamily="34" charset="0"/>
              </a:rPr>
              <a:t>та </a:t>
            </a:r>
            <a:r>
              <a:rPr lang="ru-RU" sz="1600" dirty="0" err="1">
                <a:latin typeface="Corbel" panose="020B0503020204020204" pitchFamily="34" charset="0"/>
              </a:rPr>
              <a:t>безоплатно</a:t>
            </a:r>
            <a:r>
              <a:rPr lang="ru-RU" sz="1600" dirty="0">
                <a:latin typeface="Corbel" panose="020B0503020204020204" pitchFamily="34" charset="0"/>
              </a:rPr>
              <a:t> </a:t>
            </a:r>
            <a:r>
              <a:rPr lang="ru-RU" sz="1600" dirty="0" err="1">
                <a:latin typeface="Corbel" panose="020B0503020204020204" pitchFamily="34" charset="0"/>
              </a:rPr>
              <a:t>реєструється</a:t>
            </a:r>
            <a:r>
              <a:rPr lang="ru-RU" sz="1600" dirty="0">
                <a:latin typeface="Corbel" panose="020B0503020204020204" pitchFamily="34" charset="0"/>
              </a:rPr>
              <a:t> в </a:t>
            </a:r>
            <a:r>
              <a:rPr lang="ru-RU" sz="1600" dirty="0" err="1">
                <a:latin typeface="Corbel" panose="020B0503020204020204" pitchFamily="34" charset="0"/>
              </a:rPr>
              <a:t>контролюючому</a:t>
            </a:r>
            <a:r>
              <a:rPr lang="ru-RU" sz="1600" dirty="0">
                <a:latin typeface="Corbel" panose="020B0503020204020204" pitchFamily="34" charset="0"/>
              </a:rPr>
              <a:t> </a:t>
            </a:r>
            <a:r>
              <a:rPr lang="ru-RU" sz="1600" dirty="0" err="1">
                <a:latin typeface="Corbel" panose="020B0503020204020204" pitchFamily="34" charset="0"/>
              </a:rPr>
              <a:t>органі</a:t>
            </a:r>
            <a:r>
              <a:rPr lang="ru-RU" sz="1600" dirty="0">
                <a:latin typeface="Corbel" panose="020B0503020204020204" pitchFamily="34" charset="0"/>
              </a:rPr>
              <a:t>. </a:t>
            </a:r>
            <a:endParaRPr lang="ru-RU" sz="1600" dirty="0" smtClean="0">
              <a:latin typeface="Corbel" panose="020B0503020204020204" pitchFamily="34" charset="0"/>
            </a:endParaRPr>
          </a:p>
          <a:p>
            <a:pPr marL="0" indent="0" algn="just">
              <a:buNone/>
            </a:pPr>
            <a:endParaRPr lang="ru-RU" sz="1600" dirty="0">
              <a:latin typeface="Corbel" panose="020B0503020204020204" pitchFamily="34" charset="0"/>
            </a:endParaRPr>
          </a:p>
          <a:p>
            <a:pPr marL="0" indent="0" algn="just">
              <a:buNone/>
            </a:pPr>
            <a:r>
              <a:rPr lang="ru-RU" sz="1600" dirty="0" smtClean="0">
                <a:latin typeface="Corbel" panose="020B0503020204020204" pitchFamily="34" charset="0"/>
              </a:rPr>
              <a:t>Книга </a:t>
            </a:r>
            <a:r>
              <a:rPr lang="ru-RU" sz="1600" dirty="0" err="1">
                <a:latin typeface="Corbel" panose="020B0503020204020204" pitchFamily="34" charset="0"/>
              </a:rPr>
              <a:t>засвідчується</a:t>
            </a:r>
            <a:r>
              <a:rPr lang="ru-RU" sz="1600" dirty="0">
                <a:latin typeface="Corbel" panose="020B0503020204020204" pitchFamily="34" charset="0"/>
              </a:rPr>
              <a:t> </a:t>
            </a:r>
            <a:r>
              <a:rPr lang="ru-RU" sz="1600" dirty="0" err="1">
                <a:latin typeface="Corbel" panose="020B0503020204020204" pitchFamily="34" charset="0"/>
              </a:rPr>
              <a:t>підписом</a:t>
            </a:r>
            <a:r>
              <a:rPr lang="ru-RU" sz="1600" dirty="0">
                <a:latin typeface="Corbel" panose="020B0503020204020204" pitchFamily="34" charset="0"/>
              </a:rPr>
              <a:t> </a:t>
            </a:r>
            <a:r>
              <a:rPr lang="ru-RU" sz="1600" dirty="0" err="1">
                <a:latin typeface="Corbel" panose="020B0503020204020204" pitchFamily="34" charset="0"/>
              </a:rPr>
              <a:t>керівника</a:t>
            </a:r>
            <a:r>
              <a:rPr lang="ru-RU" sz="1600" dirty="0">
                <a:latin typeface="Corbel" panose="020B0503020204020204" pitchFamily="34" charset="0"/>
              </a:rPr>
              <a:t> </a:t>
            </a:r>
            <a:r>
              <a:rPr lang="ru-RU" sz="1600" dirty="0" err="1">
                <a:latin typeface="Corbel" panose="020B0503020204020204" pitchFamily="34" charset="0"/>
              </a:rPr>
              <a:t>або</a:t>
            </a:r>
            <a:r>
              <a:rPr lang="ru-RU" sz="1600" dirty="0">
                <a:latin typeface="Corbel" panose="020B0503020204020204" pitchFamily="34" charset="0"/>
              </a:rPr>
              <a:t> заступника </a:t>
            </a:r>
            <a:r>
              <a:rPr lang="ru-RU" sz="1600" dirty="0" err="1">
                <a:latin typeface="Corbel" panose="020B0503020204020204" pitchFamily="34" charset="0"/>
              </a:rPr>
              <a:t>контролюючого</a:t>
            </a:r>
            <a:r>
              <a:rPr lang="ru-RU" sz="1600" dirty="0">
                <a:latin typeface="Corbel" panose="020B0503020204020204" pitchFamily="34" charset="0"/>
              </a:rPr>
              <a:t> органу та </a:t>
            </a:r>
            <a:r>
              <a:rPr lang="ru-RU" sz="1600" dirty="0" err="1">
                <a:latin typeface="Corbel" panose="020B0503020204020204" pitchFamily="34" charset="0"/>
              </a:rPr>
              <a:t>скріплюється</a:t>
            </a:r>
            <a:r>
              <a:rPr lang="ru-RU" sz="1600" dirty="0">
                <a:latin typeface="Corbel" panose="020B0503020204020204" pitchFamily="34" charset="0"/>
              </a:rPr>
              <a:t> </a:t>
            </a:r>
            <a:r>
              <a:rPr lang="ru-RU" sz="1600" dirty="0" err="1">
                <a:latin typeface="Corbel" panose="020B0503020204020204" pitchFamily="34" charset="0"/>
              </a:rPr>
              <a:t>печаткою</a:t>
            </a:r>
            <a:r>
              <a:rPr lang="ru-RU" sz="1600" dirty="0">
                <a:latin typeface="Corbel" panose="020B0503020204020204" pitchFamily="34" charset="0"/>
              </a:rPr>
              <a:t>.</a:t>
            </a:r>
            <a:endParaRPr lang="uk-UA" sz="1600" dirty="0">
              <a:latin typeface="Corbel" panose="020B0503020204020204" pitchFamily="34" charset="0"/>
            </a:endParaRPr>
          </a:p>
        </p:txBody>
      </p:sp>
      <p:grpSp>
        <p:nvGrpSpPr>
          <p:cNvPr id="31" name="Группа 30"/>
          <p:cNvGrpSpPr/>
          <p:nvPr/>
        </p:nvGrpSpPr>
        <p:grpSpPr>
          <a:xfrm>
            <a:off x="1392724" y="1478930"/>
            <a:ext cx="893392" cy="589109"/>
            <a:chOff x="314077" y="76022"/>
            <a:chExt cx="1960628" cy="944339"/>
          </a:xfrm>
        </p:grpSpPr>
        <p:sp>
          <p:nvSpPr>
            <p:cNvPr id="32" name="Скругленный прямоугольник 31"/>
            <p:cNvSpPr/>
            <p:nvPr/>
          </p:nvSpPr>
          <p:spPr>
            <a:xfrm>
              <a:off x="314077" y="76022"/>
              <a:ext cx="1960628" cy="944339"/>
            </a:xfrm>
            <a:prstGeom prst="roundRect">
              <a:avLst>
                <a:gd name="adj" fmla="val 16670"/>
              </a:avLst>
            </a:prstGeom>
            <a:solidFill>
              <a:schemeClr val="accent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Скругленный прямоугольник 4"/>
            <p:cNvSpPr/>
            <p:nvPr/>
          </p:nvSpPr>
          <p:spPr>
            <a:xfrm>
              <a:off x="314077" y="118438"/>
              <a:ext cx="1960626" cy="8521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uk-UA" dirty="0" smtClean="0">
                  <a:latin typeface="Corbel" panose="020B0503020204020204" pitchFamily="34" charset="0"/>
                </a:rPr>
                <a:t>КРОК </a:t>
              </a:r>
              <a:r>
                <a:rPr lang="uk-UA" sz="2400" dirty="0" smtClean="0">
                  <a:latin typeface="Corbel" panose="020B0503020204020204" pitchFamily="34" charset="0"/>
                </a:rPr>
                <a:t>1</a:t>
              </a:r>
              <a:endParaRPr lang="uk-UA" kern="1200" dirty="0">
                <a:latin typeface="Corbel" panose="020B0503020204020204" pitchFamily="34" charset="0"/>
              </a:endParaRPr>
            </a:p>
          </p:txBody>
        </p:sp>
      </p:grpSp>
      <p:grpSp>
        <p:nvGrpSpPr>
          <p:cNvPr id="34" name="Группа 33"/>
          <p:cNvGrpSpPr/>
          <p:nvPr/>
        </p:nvGrpSpPr>
        <p:grpSpPr>
          <a:xfrm>
            <a:off x="1392727" y="3897612"/>
            <a:ext cx="893392" cy="589109"/>
            <a:chOff x="314077" y="76022"/>
            <a:chExt cx="1960628" cy="944339"/>
          </a:xfrm>
        </p:grpSpPr>
        <p:sp>
          <p:nvSpPr>
            <p:cNvPr id="35" name="Скругленный прямоугольник 34"/>
            <p:cNvSpPr/>
            <p:nvPr/>
          </p:nvSpPr>
          <p:spPr>
            <a:xfrm>
              <a:off x="314077" y="76022"/>
              <a:ext cx="1960628" cy="944339"/>
            </a:xfrm>
            <a:prstGeom prst="roundRect">
              <a:avLst>
                <a:gd name="adj" fmla="val 16670"/>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Скругленный прямоугольник 4"/>
            <p:cNvSpPr/>
            <p:nvPr/>
          </p:nvSpPr>
          <p:spPr>
            <a:xfrm>
              <a:off x="314077" y="118438"/>
              <a:ext cx="1960626" cy="8521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uk-UA" dirty="0" smtClean="0">
                  <a:latin typeface="Corbel" panose="020B0503020204020204" pitchFamily="34" charset="0"/>
                </a:rPr>
                <a:t>КРОК </a:t>
              </a:r>
              <a:r>
                <a:rPr lang="uk-UA" sz="2400" dirty="0">
                  <a:latin typeface="Corbel" panose="020B0503020204020204" pitchFamily="34" charset="0"/>
                </a:rPr>
                <a:t>2</a:t>
              </a:r>
              <a:endParaRPr lang="uk-UA" kern="1200" dirty="0">
                <a:latin typeface="Corbel" panose="020B0503020204020204" pitchFamily="34" charset="0"/>
              </a:endParaRPr>
            </a:p>
          </p:txBody>
        </p:sp>
      </p:grpSp>
      <p:grpSp>
        <p:nvGrpSpPr>
          <p:cNvPr id="37" name="Группа 36"/>
          <p:cNvGrpSpPr/>
          <p:nvPr/>
        </p:nvGrpSpPr>
        <p:grpSpPr>
          <a:xfrm>
            <a:off x="1392725" y="4649780"/>
            <a:ext cx="893392" cy="589109"/>
            <a:chOff x="314077" y="76022"/>
            <a:chExt cx="1960628" cy="944339"/>
          </a:xfrm>
          <a:solidFill>
            <a:srgbClr val="7030A0"/>
          </a:solidFill>
        </p:grpSpPr>
        <p:sp>
          <p:nvSpPr>
            <p:cNvPr id="38" name="Скругленный прямоугольник 37"/>
            <p:cNvSpPr/>
            <p:nvPr/>
          </p:nvSpPr>
          <p:spPr>
            <a:xfrm>
              <a:off x="314077" y="76022"/>
              <a:ext cx="1960628" cy="944339"/>
            </a:xfrm>
            <a:prstGeom prst="roundRect">
              <a:avLst>
                <a:gd name="adj" fmla="val 166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Скругленный прямоугольник 4"/>
            <p:cNvSpPr/>
            <p:nvPr/>
          </p:nvSpPr>
          <p:spPr>
            <a:xfrm>
              <a:off x="314077" y="118438"/>
              <a:ext cx="1960626" cy="85212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uk-UA" dirty="0" smtClean="0">
                  <a:latin typeface="Corbel" panose="020B0503020204020204" pitchFamily="34" charset="0"/>
                </a:rPr>
                <a:t>КРОК </a:t>
              </a:r>
              <a:r>
                <a:rPr lang="uk-UA" sz="2400" dirty="0" smtClean="0">
                  <a:latin typeface="Corbel" panose="020B0503020204020204" pitchFamily="34" charset="0"/>
                </a:rPr>
                <a:t>3</a:t>
              </a:r>
              <a:endParaRPr lang="uk-UA" kern="1200" dirty="0">
                <a:latin typeface="Corbel" panose="020B0503020204020204" pitchFamily="34" charset="0"/>
              </a:endParaRPr>
            </a:p>
          </p:txBody>
        </p:sp>
      </p:grpSp>
    </p:spTree>
    <p:extLst>
      <p:ext uri="{BB962C8B-B14F-4D97-AF65-F5344CB8AC3E}">
        <p14:creationId xmlns:p14="http://schemas.microsoft.com/office/powerpoint/2010/main" val="1062683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Прямая соединительная линия 5"/>
          <p:cNvCxnSpPr/>
          <p:nvPr/>
        </p:nvCxnSpPr>
        <p:spPr>
          <a:xfrm flipV="1">
            <a:off x="1839423" y="1283944"/>
            <a:ext cx="9905203" cy="861"/>
          </a:xfrm>
          <a:prstGeom prst="line">
            <a:avLst/>
          </a:prstGeom>
          <a:noFill/>
          <a:ln w="25400" cap="flat" cmpd="sng" algn="ctr">
            <a:solidFill>
              <a:srgbClr val="F07F09">
                <a:shade val="95000"/>
                <a:satMod val="105000"/>
              </a:srgbClr>
            </a:solidFill>
            <a:prstDash val="solid"/>
          </a:ln>
          <a:effectLst/>
        </p:spPr>
      </p:cxnSp>
      <p:sp>
        <p:nvSpPr>
          <p:cNvPr id="7" name="Заголовок 1"/>
          <p:cNvSpPr>
            <a:spLocks noGrp="1"/>
          </p:cNvSpPr>
          <p:nvPr>
            <p:ph type="title"/>
          </p:nvPr>
        </p:nvSpPr>
        <p:spPr>
          <a:xfrm>
            <a:off x="1207302" y="782891"/>
            <a:ext cx="11169445" cy="579711"/>
          </a:xfrm>
        </p:spPr>
        <p:txBody>
          <a:bodyPr>
            <a:normAutofit/>
          </a:bodyPr>
          <a:lstStyle/>
          <a:p>
            <a:r>
              <a:rPr lang="ru-RU" sz="2400" b="1" dirty="0" smtClean="0">
                <a:latin typeface="Corbel" panose="020B0503020204020204" pitchFamily="34" charset="0"/>
              </a:rPr>
              <a:t>Ре</a:t>
            </a:r>
            <a:r>
              <a:rPr lang="uk-UA" sz="2400" b="1" dirty="0" err="1" smtClean="0">
                <a:latin typeface="Corbel" panose="020B0503020204020204" pitchFamily="34" charset="0"/>
              </a:rPr>
              <a:t>єстрація</a:t>
            </a:r>
            <a:r>
              <a:rPr lang="ru-RU" sz="2400" b="1" dirty="0" smtClean="0">
                <a:latin typeface="Corbel" panose="020B0503020204020204" pitchFamily="34" charset="0"/>
              </a:rPr>
              <a:t> Книги у </a:t>
            </a:r>
            <a:r>
              <a:rPr lang="ru-RU" sz="2400" b="1" dirty="0" err="1" smtClean="0">
                <a:latin typeface="Corbel" panose="020B0503020204020204" pitchFamily="34" charset="0"/>
              </a:rPr>
              <a:t>електронному</a:t>
            </a:r>
            <a:r>
              <a:rPr lang="ru-RU" sz="2400" b="1" dirty="0" smtClean="0">
                <a:latin typeface="Corbel" panose="020B0503020204020204" pitchFamily="34" charset="0"/>
              </a:rPr>
              <a:t> </a:t>
            </a:r>
            <a:r>
              <a:rPr lang="ru-RU" sz="2400" b="1" dirty="0" err="1" smtClean="0">
                <a:latin typeface="Corbel" panose="020B0503020204020204" pitchFamily="34" charset="0"/>
              </a:rPr>
              <a:t>вигляді</a:t>
            </a:r>
            <a:endParaRPr lang="uk-UA" sz="2400" b="1" dirty="0">
              <a:latin typeface="Corbel" panose="020B0503020204020204" pitchFamily="34" charset="0"/>
            </a:endParaRPr>
          </a:p>
        </p:txBody>
      </p:sp>
      <p:pic>
        <p:nvPicPr>
          <p:cNvPr id="12"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604" y="221291"/>
            <a:ext cx="2359023" cy="471805"/>
          </a:xfrm>
          <a:prstGeom prst="rect">
            <a:avLst/>
          </a:prstGeom>
          <a:noFill/>
          <a:extLst>
            <a:ext uri="{909E8E84-426E-40DD-AFC4-6F175D3DCCD1}">
              <a14:hiddenFill xmlns:a14="http://schemas.microsoft.com/office/drawing/2010/main">
                <a:solidFill>
                  <a:srgbClr val="FFFFFF"/>
                </a:solidFill>
              </a14:hiddenFill>
            </a:ext>
          </a:extLst>
        </p:spPr>
      </p:pic>
      <p:sp>
        <p:nvSpPr>
          <p:cNvPr id="30" name="Объект 2"/>
          <p:cNvSpPr>
            <a:spLocks noGrp="1"/>
          </p:cNvSpPr>
          <p:nvPr>
            <p:ph idx="1"/>
          </p:nvPr>
        </p:nvSpPr>
        <p:spPr>
          <a:xfrm>
            <a:off x="2286797" y="1783848"/>
            <a:ext cx="9905203" cy="3600450"/>
          </a:xfrm>
        </p:spPr>
        <p:txBody>
          <a:bodyPr>
            <a:noAutofit/>
          </a:bodyPr>
          <a:lstStyle/>
          <a:p>
            <a:pPr marL="0" indent="0" algn="just">
              <a:buNone/>
            </a:pPr>
            <a:r>
              <a:rPr lang="uk-UA" sz="1600" dirty="0" smtClean="0">
                <a:latin typeface="Corbel" panose="020B0503020204020204" pitchFamily="34" charset="0"/>
              </a:rPr>
              <a:t>Платник податків має:</a:t>
            </a:r>
          </a:p>
          <a:p>
            <a:pPr algn="just"/>
            <a:r>
              <a:rPr lang="uk-UA" sz="1600" dirty="0" smtClean="0">
                <a:latin typeface="Corbel" panose="020B0503020204020204" pitchFamily="34" charset="0"/>
              </a:rPr>
              <a:t>отримати </a:t>
            </a:r>
            <a:r>
              <a:rPr lang="uk-UA" sz="1600" dirty="0">
                <a:latin typeface="Corbel" panose="020B0503020204020204" pitchFamily="34" charset="0"/>
              </a:rPr>
              <a:t>посилені сертифікати відкритих ключів, сформованих акредитованими центрами сертифікації ключів, включених до системи подання податкових документів в електронному </a:t>
            </a:r>
            <a:r>
              <a:rPr lang="uk-UA" sz="1600" dirty="0" smtClean="0">
                <a:latin typeface="Corbel" panose="020B0503020204020204" pitchFamily="34" charset="0"/>
              </a:rPr>
              <a:t>вигляді;</a:t>
            </a:r>
          </a:p>
          <a:p>
            <a:pPr algn="just"/>
            <a:r>
              <a:rPr lang="uk-UA" sz="1600" dirty="0" smtClean="0">
                <a:latin typeface="Corbel" panose="020B0503020204020204" pitchFamily="34" charset="0"/>
              </a:rPr>
              <a:t>укласти </a:t>
            </a:r>
            <a:r>
              <a:rPr lang="uk-UA" sz="1600" dirty="0">
                <a:latin typeface="Corbel" panose="020B0503020204020204" pitchFamily="34" charset="0"/>
              </a:rPr>
              <a:t>договір про визнання електронних документів з контролюючим </a:t>
            </a:r>
            <a:r>
              <a:rPr lang="uk-UA" sz="1600" dirty="0" smtClean="0">
                <a:latin typeface="Corbel" panose="020B0503020204020204" pitchFamily="34" charset="0"/>
              </a:rPr>
              <a:t>органом;</a:t>
            </a:r>
          </a:p>
          <a:p>
            <a:pPr algn="just"/>
            <a:r>
              <a:rPr lang="uk-UA" sz="1600" dirty="0" smtClean="0">
                <a:latin typeface="Corbel" panose="020B0503020204020204" pitchFamily="34" charset="0"/>
              </a:rPr>
              <a:t>сформувати </a:t>
            </a:r>
            <a:r>
              <a:rPr lang="uk-UA" sz="1600" dirty="0">
                <a:latin typeface="Corbel" panose="020B0503020204020204" pitchFamily="34" charset="0"/>
              </a:rPr>
              <a:t>заяву на отримання </a:t>
            </a:r>
            <a:r>
              <a:rPr lang="uk-UA" sz="1600" dirty="0" smtClean="0">
                <a:latin typeface="Corbel" panose="020B0503020204020204" pitchFamily="34" charset="0"/>
              </a:rPr>
              <a:t>Книги;</a:t>
            </a:r>
          </a:p>
          <a:p>
            <a:pPr algn="just"/>
            <a:r>
              <a:rPr lang="uk-UA" sz="1600" dirty="0" smtClean="0">
                <a:latin typeface="Corbel" panose="020B0503020204020204" pitchFamily="34" charset="0"/>
              </a:rPr>
              <a:t>надіслати </a:t>
            </a:r>
            <a:r>
              <a:rPr lang="uk-UA" sz="1600" dirty="0">
                <a:latin typeface="Corbel" panose="020B0503020204020204" pitchFamily="34" charset="0"/>
              </a:rPr>
              <a:t>її до контролюючого органу за місцем податкового обліку засобами електронного зв'язку з дотриманням умов щодо реєстрації електронного підпису підзвітних осіб у порядку, визначеному законодавством;</a:t>
            </a:r>
          </a:p>
          <a:p>
            <a:pPr marL="0" indent="0" algn="just">
              <a:buNone/>
            </a:pPr>
            <a:r>
              <a:rPr lang="uk-UA" sz="1600" dirty="0" smtClean="0">
                <a:latin typeface="Corbel" panose="020B0503020204020204" pitchFamily="34" charset="0"/>
              </a:rPr>
              <a:t>Контролюючий </a:t>
            </a:r>
            <a:r>
              <a:rPr lang="uk-UA" sz="1600" dirty="0">
                <a:latin typeface="Corbel" panose="020B0503020204020204" pitchFamily="34" charset="0"/>
              </a:rPr>
              <a:t>орган за місцем податкового обліку реєструє заяву такої особи на отримання Книги у реєстрі поданих заяв та протягом 3 робочих днів формує і надсилає фізичні  особі-підприємцю повідомлення про реєстрацію Книги із зазначенням реєстраційного номера Книги та дати її реєстрації;</a:t>
            </a:r>
          </a:p>
          <a:p>
            <a:pPr marL="0" indent="0" algn="just">
              <a:buNone/>
            </a:pPr>
            <a:endParaRPr lang="uk-UA" sz="1600" dirty="0" smtClean="0">
              <a:latin typeface="Corbel" panose="020B0503020204020204" pitchFamily="34" charset="0"/>
            </a:endParaRPr>
          </a:p>
          <a:p>
            <a:pPr marL="0" indent="0" algn="just">
              <a:buNone/>
            </a:pPr>
            <a:r>
              <a:rPr lang="uk-UA" sz="1600" dirty="0" smtClean="0">
                <a:latin typeface="Corbel" panose="020B0503020204020204" pitchFamily="34" charset="0"/>
              </a:rPr>
              <a:t>Після </a:t>
            </a:r>
            <a:r>
              <a:rPr lang="uk-UA" sz="1600" dirty="0">
                <a:latin typeface="Corbel" panose="020B0503020204020204" pitchFamily="34" charset="0"/>
              </a:rPr>
              <a:t>отримання </a:t>
            </a:r>
            <a:r>
              <a:rPr lang="uk-UA" sz="1600" dirty="0" smtClean="0">
                <a:latin typeface="Corbel" panose="020B0503020204020204" pitchFamily="34" charset="0"/>
              </a:rPr>
              <a:t>ФОП повідомлення </a:t>
            </a:r>
            <a:r>
              <a:rPr lang="uk-UA" sz="1600" dirty="0">
                <a:latin typeface="Corbel" panose="020B0503020204020204" pitchFamily="34" charset="0"/>
              </a:rPr>
              <a:t>про реєстрацію Книги така особа здійснює операції з її ведення згідно з Наказом </a:t>
            </a:r>
            <a:r>
              <a:rPr lang="uk-UA" sz="1600" dirty="0" err="1">
                <a:latin typeface="Corbel" panose="020B0503020204020204" pitchFamily="34" charset="0"/>
              </a:rPr>
              <a:t>Міндоходів</a:t>
            </a:r>
            <a:r>
              <a:rPr lang="uk-UA" sz="1600" dirty="0">
                <a:latin typeface="Corbel" panose="020B0503020204020204" pitchFamily="34" charset="0"/>
              </a:rPr>
              <a:t> № 481.</a:t>
            </a:r>
          </a:p>
        </p:txBody>
      </p:sp>
      <p:grpSp>
        <p:nvGrpSpPr>
          <p:cNvPr id="8" name="Группа 7"/>
          <p:cNvGrpSpPr/>
          <p:nvPr/>
        </p:nvGrpSpPr>
        <p:grpSpPr>
          <a:xfrm>
            <a:off x="1393405" y="1379489"/>
            <a:ext cx="893392" cy="589109"/>
            <a:chOff x="314077" y="76022"/>
            <a:chExt cx="1960628" cy="944339"/>
          </a:xfrm>
          <a:solidFill>
            <a:schemeClr val="accent2"/>
          </a:solidFill>
        </p:grpSpPr>
        <p:sp>
          <p:nvSpPr>
            <p:cNvPr id="9" name="Скругленный прямоугольник 8"/>
            <p:cNvSpPr/>
            <p:nvPr/>
          </p:nvSpPr>
          <p:spPr>
            <a:xfrm>
              <a:off x="314077" y="76022"/>
              <a:ext cx="1960628" cy="944339"/>
            </a:xfrm>
            <a:prstGeom prst="roundRect">
              <a:avLst>
                <a:gd name="adj" fmla="val 166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Скругленный прямоугольник 4"/>
            <p:cNvSpPr/>
            <p:nvPr/>
          </p:nvSpPr>
          <p:spPr>
            <a:xfrm>
              <a:off x="314077" y="118438"/>
              <a:ext cx="1960626" cy="85212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uk-UA" dirty="0" smtClean="0">
                  <a:latin typeface="Corbel" panose="020B0503020204020204" pitchFamily="34" charset="0"/>
                </a:rPr>
                <a:t>КРОК </a:t>
              </a:r>
              <a:r>
                <a:rPr lang="uk-UA" sz="2000" dirty="0" smtClean="0">
                  <a:latin typeface="Corbel" panose="020B0503020204020204" pitchFamily="34" charset="0"/>
                </a:rPr>
                <a:t>1</a:t>
              </a:r>
              <a:endParaRPr lang="uk-UA" kern="1200" dirty="0">
                <a:latin typeface="Corbel" panose="020B0503020204020204" pitchFamily="34" charset="0"/>
              </a:endParaRPr>
            </a:p>
          </p:txBody>
        </p:sp>
      </p:grpSp>
      <p:grpSp>
        <p:nvGrpSpPr>
          <p:cNvPr id="11" name="Группа 10"/>
          <p:cNvGrpSpPr/>
          <p:nvPr/>
        </p:nvGrpSpPr>
        <p:grpSpPr>
          <a:xfrm>
            <a:off x="1392726" y="4086284"/>
            <a:ext cx="893392" cy="589109"/>
            <a:chOff x="314077" y="76022"/>
            <a:chExt cx="1960628" cy="944339"/>
          </a:xfrm>
          <a:solidFill>
            <a:schemeClr val="accent4">
              <a:lumMod val="50000"/>
            </a:schemeClr>
          </a:solidFill>
        </p:grpSpPr>
        <p:sp>
          <p:nvSpPr>
            <p:cNvPr id="13" name="Скругленный прямоугольник 12"/>
            <p:cNvSpPr/>
            <p:nvPr/>
          </p:nvSpPr>
          <p:spPr>
            <a:xfrm>
              <a:off x="314077" y="76022"/>
              <a:ext cx="1960628" cy="944339"/>
            </a:xfrm>
            <a:prstGeom prst="roundRect">
              <a:avLst>
                <a:gd name="adj" fmla="val 166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Скругленный прямоугольник 4"/>
            <p:cNvSpPr/>
            <p:nvPr/>
          </p:nvSpPr>
          <p:spPr>
            <a:xfrm>
              <a:off x="314077" y="118438"/>
              <a:ext cx="1960626" cy="85212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uk-UA" dirty="0" smtClean="0">
                  <a:latin typeface="Corbel" panose="020B0503020204020204" pitchFamily="34" charset="0"/>
                </a:rPr>
                <a:t>КРОК </a:t>
              </a:r>
              <a:r>
                <a:rPr lang="uk-UA" sz="2000" dirty="0">
                  <a:latin typeface="Corbel" panose="020B0503020204020204" pitchFamily="34" charset="0"/>
                </a:rPr>
                <a:t>2</a:t>
              </a:r>
              <a:endParaRPr lang="uk-UA" kern="1200" dirty="0">
                <a:latin typeface="Corbel" panose="020B0503020204020204" pitchFamily="34" charset="0"/>
              </a:endParaRPr>
            </a:p>
          </p:txBody>
        </p:sp>
      </p:grpSp>
      <p:grpSp>
        <p:nvGrpSpPr>
          <p:cNvPr id="15" name="Группа 14"/>
          <p:cNvGrpSpPr/>
          <p:nvPr/>
        </p:nvGrpSpPr>
        <p:grpSpPr>
          <a:xfrm>
            <a:off x="1392726" y="5216435"/>
            <a:ext cx="893392" cy="589109"/>
            <a:chOff x="314077" y="76022"/>
            <a:chExt cx="1960628" cy="944339"/>
          </a:xfrm>
          <a:solidFill>
            <a:schemeClr val="accent5">
              <a:lumMod val="50000"/>
            </a:schemeClr>
          </a:solidFill>
        </p:grpSpPr>
        <p:sp>
          <p:nvSpPr>
            <p:cNvPr id="16" name="Скругленный прямоугольник 15"/>
            <p:cNvSpPr/>
            <p:nvPr/>
          </p:nvSpPr>
          <p:spPr>
            <a:xfrm>
              <a:off x="314077" y="76022"/>
              <a:ext cx="1960628" cy="944339"/>
            </a:xfrm>
            <a:prstGeom prst="roundRect">
              <a:avLst>
                <a:gd name="adj" fmla="val 166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Скругленный прямоугольник 4"/>
            <p:cNvSpPr/>
            <p:nvPr/>
          </p:nvSpPr>
          <p:spPr>
            <a:xfrm>
              <a:off x="314077" y="118438"/>
              <a:ext cx="1960626" cy="85212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uk-UA" dirty="0" smtClean="0">
                  <a:latin typeface="Corbel" panose="020B0503020204020204" pitchFamily="34" charset="0"/>
                </a:rPr>
                <a:t>КРОК </a:t>
              </a:r>
              <a:r>
                <a:rPr lang="uk-UA" sz="2000" dirty="0" smtClean="0">
                  <a:latin typeface="Corbel" panose="020B0503020204020204" pitchFamily="34" charset="0"/>
                </a:rPr>
                <a:t>3</a:t>
              </a:r>
              <a:endParaRPr lang="uk-UA" kern="1200" dirty="0">
                <a:latin typeface="Corbel" panose="020B0503020204020204" pitchFamily="34" charset="0"/>
              </a:endParaRPr>
            </a:p>
          </p:txBody>
        </p:sp>
      </p:grpSp>
      <p:pic>
        <p:nvPicPr>
          <p:cNvPr id="18" name="Picture 2" descr="C:\Users\Ромчик\Desktop\risk_management-51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23373" y="5654122"/>
            <a:ext cx="901262" cy="901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7964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Прямая соединительная линия 5"/>
          <p:cNvCxnSpPr/>
          <p:nvPr/>
        </p:nvCxnSpPr>
        <p:spPr>
          <a:xfrm flipV="1">
            <a:off x="1839424" y="1362602"/>
            <a:ext cx="9905203" cy="861"/>
          </a:xfrm>
          <a:prstGeom prst="line">
            <a:avLst/>
          </a:prstGeom>
          <a:noFill/>
          <a:ln w="25400" cap="flat" cmpd="sng" algn="ctr">
            <a:solidFill>
              <a:srgbClr val="F07F09">
                <a:shade val="95000"/>
                <a:satMod val="105000"/>
              </a:srgbClr>
            </a:solidFill>
            <a:prstDash val="solid"/>
          </a:ln>
          <a:effectLst/>
        </p:spPr>
      </p:cxnSp>
      <p:sp>
        <p:nvSpPr>
          <p:cNvPr id="7" name="Заголовок 1"/>
          <p:cNvSpPr>
            <a:spLocks noGrp="1"/>
          </p:cNvSpPr>
          <p:nvPr>
            <p:ph type="title"/>
          </p:nvPr>
        </p:nvSpPr>
        <p:spPr>
          <a:xfrm>
            <a:off x="1207302" y="782891"/>
            <a:ext cx="11169445" cy="579711"/>
          </a:xfrm>
        </p:spPr>
        <p:txBody>
          <a:bodyPr>
            <a:normAutofit/>
          </a:bodyPr>
          <a:lstStyle/>
          <a:p>
            <a:r>
              <a:rPr lang="uk-UA" sz="2400" b="1" dirty="0" smtClean="0">
                <a:latin typeface="Corbel" panose="020B0503020204020204" pitchFamily="34" charset="0"/>
              </a:rPr>
              <a:t>Чому наразі немає можливості вести Книгу у електронному вигляді?</a:t>
            </a:r>
            <a:endParaRPr lang="uk-UA" sz="2400" b="1" dirty="0">
              <a:latin typeface="Corbel" panose="020B0503020204020204" pitchFamily="34" charset="0"/>
            </a:endParaRPr>
          </a:p>
        </p:txBody>
      </p:sp>
      <p:sp>
        <p:nvSpPr>
          <p:cNvPr id="8" name="Объект 2"/>
          <p:cNvSpPr txBox="1">
            <a:spLocks/>
          </p:cNvSpPr>
          <p:nvPr/>
        </p:nvSpPr>
        <p:spPr>
          <a:xfrm>
            <a:off x="1785345" y="2992938"/>
            <a:ext cx="10013358"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lgn="just">
              <a:buNone/>
            </a:pPr>
            <a:r>
              <a:rPr lang="ru-RU" dirty="0" smtClean="0">
                <a:solidFill>
                  <a:srgbClr val="232B30"/>
                </a:solidFill>
                <a:latin typeface="Helvetica" panose="020B0604020202020204" pitchFamily="34" charset="0"/>
              </a:rPr>
              <a:t>Але </a:t>
            </a:r>
            <a:r>
              <a:rPr lang="ru-RU" dirty="0" err="1">
                <a:solidFill>
                  <a:srgbClr val="232B30"/>
                </a:solidFill>
                <a:latin typeface="Helvetica" panose="020B0604020202020204" pitchFamily="34" charset="0"/>
              </a:rPr>
              <a:t>наразі</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можна</a:t>
            </a:r>
            <a:r>
              <a:rPr lang="ru-RU" dirty="0">
                <a:solidFill>
                  <a:srgbClr val="232B30"/>
                </a:solidFill>
                <a:latin typeface="Helvetica" panose="020B0604020202020204" pitchFamily="34" charset="0"/>
              </a:rPr>
              <a:t> вести Книгу </a:t>
            </a:r>
            <a:r>
              <a:rPr lang="ru-RU" dirty="0" err="1">
                <a:solidFill>
                  <a:srgbClr val="232B30"/>
                </a:solidFill>
                <a:latin typeface="Helvetica" panose="020B0604020202020204" pitchFamily="34" charset="0"/>
              </a:rPr>
              <a:t>обліку</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тільки</a:t>
            </a:r>
            <a:r>
              <a:rPr lang="ru-RU" dirty="0">
                <a:solidFill>
                  <a:srgbClr val="232B30"/>
                </a:solidFill>
                <a:latin typeface="Helvetica" panose="020B0604020202020204" pitchFamily="34" charset="0"/>
              </a:rPr>
              <a:t> у </a:t>
            </a:r>
            <a:r>
              <a:rPr lang="ru-RU" dirty="0" err="1">
                <a:solidFill>
                  <a:srgbClr val="232B30"/>
                </a:solidFill>
                <a:latin typeface="Helvetica" panose="020B0604020202020204" pitchFamily="34" charset="0"/>
              </a:rPr>
              <a:t>паперовому</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вигляді</a:t>
            </a:r>
            <a:r>
              <a:rPr lang="ru-RU" dirty="0">
                <a:solidFill>
                  <a:srgbClr val="232B30"/>
                </a:solidFill>
                <a:latin typeface="Helvetica" panose="020B0604020202020204" pitchFamily="34" charset="0"/>
              </a:rPr>
              <a:t>. </a:t>
            </a:r>
            <a:endParaRPr lang="ru-RU" dirty="0" smtClean="0">
              <a:solidFill>
                <a:srgbClr val="232B30"/>
              </a:solidFill>
              <a:latin typeface="Helvetica" panose="020B0604020202020204" pitchFamily="34" charset="0"/>
            </a:endParaRPr>
          </a:p>
          <a:p>
            <a:pPr marL="114300" indent="0" algn="just">
              <a:buNone/>
            </a:pPr>
            <a:endParaRPr lang="ru-RU" dirty="0">
              <a:solidFill>
                <a:srgbClr val="232B30"/>
              </a:solidFill>
              <a:latin typeface="Helvetica" panose="020B0604020202020204" pitchFamily="34" charset="0"/>
            </a:endParaRPr>
          </a:p>
          <a:p>
            <a:pPr marL="114300" indent="0" algn="just">
              <a:buNone/>
            </a:pPr>
            <a:r>
              <a:rPr lang="ru-RU" dirty="0" err="1" smtClean="0">
                <a:solidFill>
                  <a:srgbClr val="232B30"/>
                </a:solidFill>
                <a:latin typeface="Helvetica" panose="020B0604020202020204" pitchFamily="34" charset="0"/>
              </a:rPr>
              <a:t>Це</a:t>
            </a:r>
            <a:r>
              <a:rPr lang="ru-RU" dirty="0" smtClean="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пов'язано</a:t>
            </a:r>
            <a:r>
              <a:rPr lang="ru-RU" dirty="0">
                <a:solidFill>
                  <a:srgbClr val="232B30"/>
                </a:solidFill>
                <a:latin typeface="Helvetica" panose="020B0604020202020204" pitchFamily="34" charset="0"/>
              </a:rPr>
              <a:t> з </a:t>
            </a:r>
            <a:r>
              <a:rPr lang="ru-RU" dirty="0" err="1">
                <a:solidFill>
                  <a:srgbClr val="232B30"/>
                </a:solidFill>
                <a:latin typeface="Helvetica" panose="020B0604020202020204" pitchFamily="34" charset="0"/>
              </a:rPr>
              <a:t>тим</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що</a:t>
            </a:r>
            <a:r>
              <a:rPr lang="ru-RU" dirty="0">
                <a:solidFill>
                  <a:srgbClr val="232B30"/>
                </a:solidFill>
                <a:latin typeface="Helvetica" panose="020B0604020202020204" pitchFamily="34" charset="0"/>
              </a:rPr>
              <a:t> </a:t>
            </a:r>
            <a:r>
              <a:rPr lang="ru-RU" dirty="0" smtClean="0">
                <a:solidFill>
                  <a:srgbClr val="232B30"/>
                </a:solidFill>
                <a:latin typeface="Helvetica" panose="020B0604020202020204" pitchFamily="34" charset="0"/>
              </a:rPr>
              <a:t>на </a:t>
            </a:r>
            <a:r>
              <a:rPr lang="ru-RU" dirty="0" err="1" smtClean="0">
                <a:solidFill>
                  <a:srgbClr val="232B30"/>
                </a:solidFill>
                <a:latin typeface="Helvetica" panose="020B0604020202020204" pitchFamily="34" charset="0"/>
              </a:rPr>
              <a:t>даний</a:t>
            </a:r>
            <a:r>
              <a:rPr lang="ru-RU" dirty="0" smtClean="0">
                <a:solidFill>
                  <a:srgbClr val="232B30"/>
                </a:solidFill>
                <a:latin typeface="Helvetica" panose="020B0604020202020204" pitchFamily="34" charset="0"/>
              </a:rPr>
              <a:t> момент </a:t>
            </a:r>
            <a:r>
              <a:rPr lang="ru-RU" b="1" u="sng" dirty="0" err="1" smtClean="0">
                <a:solidFill>
                  <a:srgbClr val="232B30"/>
                </a:solidFill>
                <a:latin typeface="Helvetica" panose="020B0604020202020204" pitchFamily="34" charset="0"/>
              </a:rPr>
              <a:t>технічно</a:t>
            </a:r>
            <a:r>
              <a:rPr lang="ru-RU" b="1" u="sng" dirty="0" smtClean="0">
                <a:solidFill>
                  <a:srgbClr val="232B30"/>
                </a:solidFill>
                <a:latin typeface="Helvetica" panose="020B0604020202020204" pitchFamily="34" charset="0"/>
              </a:rPr>
              <a:t> </a:t>
            </a:r>
            <a:r>
              <a:rPr lang="ru-RU" b="1" u="sng" dirty="0">
                <a:solidFill>
                  <a:srgbClr val="232B30"/>
                </a:solidFill>
                <a:latin typeface="Helvetica" panose="020B0604020202020204" pitchFamily="34" charset="0"/>
              </a:rPr>
              <a:t>не </a:t>
            </a:r>
            <a:r>
              <a:rPr lang="ru-RU" b="1" u="sng" dirty="0" err="1">
                <a:solidFill>
                  <a:srgbClr val="232B30"/>
                </a:solidFill>
                <a:latin typeface="Helvetica" panose="020B0604020202020204" pitchFamily="34" charset="0"/>
              </a:rPr>
              <a:t>впроваджено</a:t>
            </a:r>
            <a:r>
              <a:rPr lang="ru-RU" b="1" u="sng" dirty="0">
                <a:solidFill>
                  <a:srgbClr val="232B30"/>
                </a:solidFill>
                <a:latin typeface="Helvetica" panose="020B0604020202020204" pitchFamily="34" charset="0"/>
              </a:rPr>
              <a:t> алгоритму </a:t>
            </a:r>
            <a:r>
              <a:rPr lang="ru-RU" b="1" u="sng" dirty="0" err="1">
                <a:solidFill>
                  <a:srgbClr val="232B30"/>
                </a:solidFill>
                <a:latin typeface="Helvetica" panose="020B0604020202020204" pitchFamily="34" charset="0"/>
              </a:rPr>
              <a:t>реєстрації</a:t>
            </a:r>
            <a:r>
              <a:rPr lang="ru-RU" b="1" u="sng" dirty="0">
                <a:solidFill>
                  <a:srgbClr val="232B30"/>
                </a:solidFill>
                <a:latin typeface="Helvetica" panose="020B0604020202020204" pitchFamily="34" charset="0"/>
              </a:rPr>
              <a:t> книг в ДФС в </a:t>
            </a:r>
            <a:r>
              <a:rPr lang="ru-RU" b="1" u="sng" dirty="0" err="1">
                <a:solidFill>
                  <a:srgbClr val="232B30"/>
                </a:solidFill>
                <a:latin typeface="Helvetica" panose="020B0604020202020204" pitchFamily="34" charset="0"/>
              </a:rPr>
              <a:t>електронному</a:t>
            </a:r>
            <a:r>
              <a:rPr lang="ru-RU" b="1" u="sng" dirty="0">
                <a:solidFill>
                  <a:srgbClr val="232B30"/>
                </a:solidFill>
                <a:latin typeface="Helvetica" panose="020B0604020202020204" pitchFamily="34" charset="0"/>
              </a:rPr>
              <a:t> </a:t>
            </a:r>
            <a:r>
              <a:rPr lang="ru-RU" b="1" u="sng" dirty="0" err="1">
                <a:solidFill>
                  <a:srgbClr val="232B30"/>
                </a:solidFill>
                <a:latin typeface="Helvetica" panose="020B0604020202020204" pitchFamily="34" charset="0"/>
              </a:rPr>
              <a:t>вигляді</a:t>
            </a:r>
            <a:r>
              <a:rPr lang="ru-RU" b="1" u="sng" dirty="0">
                <a:solidFill>
                  <a:srgbClr val="232B30"/>
                </a:solidFill>
                <a:latin typeface="Helvetica" panose="020B0604020202020204" pitchFamily="34" charset="0"/>
              </a:rPr>
              <a:t>.</a:t>
            </a:r>
            <a:endParaRPr lang="uk-UA" b="1" u="sng" dirty="0">
              <a:latin typeface="Corbel" panose="020B0503020204020204" pitchFamily="34" charset="0"/>
            </a:endParaRPr>
          </a:p>
        </p:txBody>
      </p:sp>
      <p:pic>
        <p:nvPicPr>
          <p:cNvPr id="12"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604" y="221291"/>
            <a:ext cx="2359023" cy="471805"/>
          </a:xfrm>
          <a:prstGeom prst="rect">
            <a:avLst/>
          </a:prstGeom>
          <a:noFill/>
          <a:extLst>
            <a:ext uri="{909E8E84-426E-40DD-AFC4-6F175D3DCCD1}">
              <a14:hiddenFill xmlns:a14="http://schemas.microsoft.com/office/drawing/2010/main">
                <a:solidFill>
                  <a:srgbClr val="FFFFFF"/>
                </a:solidFill>
              </a14:hiddenFill>
            </a:ext>
          </a:extLst>
        </p:spPr>
      </p:pic>
      <p:sp>
        <p:nvSpPr>
          <p:cNvPr id="9" name="Скругленный прямоугольник 8"/>
          <p:cNvSpPr/>
          <p:nvPr/>
        </p:nvSpPr>
        <p:spPr>
          <a:xfrm>
            <a:off x="1839423" y="1699409"/>
            <a:ext cx="9905203" cy="720080"/>
          </a:xfrm>
          <a:prstGeom prst="roundRect">
            <a:avLst/>
          </a:prstGeom>
          <a:solidFill>
            <a:schemeClr val="accent1">
              <a:lumMod val="60000"/>
              <a:lumOff val="4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2400" dirty="0"/>
              <a:t>Наказом </a:t>
            </a:r>
            <a:r>
              <a:rPr lang="ru-RU" sz="2400" dirty="0" err="1"/>
              <a:t>Мінфіну</a:t>
            </a:r>
            <a:r>
              <a:rPr lang="ru-RU" sz="2400" dirty="0"/>
              <a:t> </a:t>
            </a:r>
            <a:r>
              <a:rPr lang="ru-RU" sz="2400" dirty="0" err="1"/>
              <a:t>від</a:t>
            </a:r>
            <a:r>
              <a:rPr lang="ru-RU" sz="2400" dirty="0"/>
              <a:t> 19.06.2015 р.№ 579 </a:t>
            </a:r>
            <a:r>
              <a:rPr lang="ru-RU" sz="2400" dirty="0" err="1"/>
              <a:t>встановлено</a:t>
            </a:r>
            <a:r>
              <a:rPr lang="ru-RU" sz="2400" dirty="0"/>
              <a:t> право обрати </a:t>
            </a:r>
            <a:r>
              <a:rPr lang="ru-RU" sz="2400" dirty="0" err="1"/>
              <a:t>спосіб</a:t>
            </a:r>
            <a:r>
              <a:rPr lang="ru-RU" sz="2400" dirty="0"/>
              <a:t> </a:t>
            </a:r>
            <a:r>
              <a:rPr lang="ru-RU" sz="2400" dirty="0" err="1"/>
              <a:t>ведення</a:t>
            </a:r>
            <a:r>
              <a:rPr lang="ru-RU" sz="2400" dirty="0"/>
              <a:t> Книги </a:t>
            </a:r>
            <a:r>
              <a:rPr lang="ru-RU" sz="2400" dirty="0" err="1"/>
              <a:t>обліку</a:t>
            </a:r>
            <a:r>
              <a:rPr lang="ru-RU" sz="2400" dirty="0"/>
              <a:t>. </a:t>
            </a:r>
          </a:p>
        </p:txBody>
      </p:sp>
      <p:pic>
        <p:nvPicPr>
          <p:cNvPr id="11" name="Picture 3" descr="C:\Users\Ромчик\Desktop\document-with-check-mark_318-4548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4627" y="5673089"/>
            <a:ext cx="900000"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01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6"/>
          <p:cNvSpPr txBox="1">
            <a:spLocks/>
          </p:cNvSpPr>
          <p:nvPr/>
        </p:nvSpPr>
        <p:spPr>
          <a:xfrm>
            <a:off x="1686227" y="2741731"/>
            <a:ext cx="10058400" cy="1261997"/>
          </a:xfrm>
          <a:prstGeom prst="rect">
            <a:avLst/>
          </a:prstGeom>
        </p:spPr>
        <p:txBody>
          <a:bodyPr vert="horz" lIns="91440" tIns="45720" rIns="91440" bIns="45720" rtlCol="0" anchor="b">
            <a:noAutofit/>
          </a:bodyPr>
          <a:lstStyle>
            <a:lvl1pPr algn="l" defTabSz="1219170" rtl="0" eaLnBrk="1" latinLnBrk="0" hangingPunct="1">
              <a:spcBef>
                <a:spcPct val="0"/>
              </a:spcBef>
              <a:buNone/>
              <a:defRPr sz="8800" kern="1200" cap="none" spc="-133" baseline="0">
                <a:ln>
                  <a:noFill/>
                </a:ln>
                <a:solidFill>
                  <a:schemeClr val="tx2"/>
                </a:solidFill>
                <a:effectLst/>
                <a:latin typeface="+mj-lt"/>
                <a:ea typeface="+mj-ea"/>
                <a:cs typeface="+mj-cs"/>
              </a:defRPr>
            </a:lvl1pPr>
          </a:lstStyle>
          <a:p>
            <a:pPr algn="just"/>
            <a:r>
              <a:rPr lang="uk-UA" sz="3200" b="1" dirty="0" smtClean="0">
                <a:latin typeface="Corbel" panose="020B0503020204020204" pitchFamily="34" charset="0"/>
              </a:rPr>
              <a:t>Особливості ведення Книги ФОП на загальній системі</a:t>
            </a:r>
            <a:endParaRPr lang="uk-UA" sz="3200" b="1" dirty="0">
              <a:latin typeface="Corbel" panose="020B0503020204020204" pitchFamily="34" charset="0"/>
            </a:endParaRPr>
          </a:p>
        </p:txBody>
      </p:sp>
      <p:cxnSp>
        <p:nvCxnSpPr>
          <p:cNvPr id="5" name="Прямая соединительная линия 4"/>
          <p:cNvCxnSpPr/>
          <p:nvPr/>
        </p:nvCxnSpPr>
        <p:spPr>
          <a:xfrm>
            <a:off x="1499415" y="4003728"/>
            <a:ext cx="9729024" cy="0"/>
          </a:xfrm>
          <a:prstGeom prst="line">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604" y="221291"/>
            <a:ext cx="2359023" cy="471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587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Прямая соединительная линия 5"/>
          <p:cNvCxnSpPr/>
          <p:nvPr/>
        </p:nvCxnSpPr>
        <p:spPr>
          <a:xfrm flipV="1">
            <a:off x="1839424" y="1362602"/>
            <a:ext cx="9905203" cy="861"/>
          </a:xfrm>
          <a:prstGeom prst="line">
            <a:avLst/>
          </a:prstGeom>
          <a:noFill/>
          <a:ln w="25400" cap="flat" cmpd="sng" algn="ctr">
            <a:solidFill>
              <a:srgbClr val="F07F09">
                <a:shade val="95000"/>
                <a:satMod val="105000"/>
              </a:srgbClr>
            </a:solidFill>
            <a:prstDash val="solid"/>
          </a:ln>
          <a:effectLst/>
        </p:spPr>
      </p:cxnSp>
      <p:sp>
        <p:nvSpPr>
          <p:cNvPr id="7" name="Заголовок 1"/>
          <p:cNvSpPr>
            <a:spLocks noGrp="1"/>
          </p:cNvSpPr>
          <p:nvPr>
            <p:ph type="title"/>
          </p:nvPr>
        </p:nvSpPr>
        <p:spPr>
          <a:xfrm>
            <a:off x="1207302" y="782891"/>
            <a:ext cx="11169445" cy="579711"/>
          </a:xfrm>
        </p:spPr>
        <p:txBody>
          <a:bodyPr>
            <a:normAutofit fontScale="90000"/>
          </a:bodyPr>
          <a:lstStyle/>
          <a:p>
            <a:r>
              <a:rPr lang="ru-RU" sz="2400" b="1" dirty="0">
                <a:latin typeface="Corbel" panose="020B0503020204020204" pitchFamily="34" charset="0"/>
              </a:rPr>
              <a:t>Як </a:t>
            </a:r>
            <a:r>
              <a:rPr lang="ru-RU" sz="2400" b="1" dirty="0" err="1">
                <a:latin typeface="Corbel" panose="020B0503020204020204" pitchFamily="34" charset="0"/>
              </a:rPr>
              <a:t>відображається</a:t>
            </a:r>
            <a:r>
              <a:rPr lang="ru-RU" sz="2400" b="1" dirty="0">
                <a:latin typeface="Corbel" panose="020B0503020204020204" pitchFamily="34" charset="0"/>
              </a:rPr>
              <a:t> у </a:t>
            </a:r>
            <a:r>
              <a:rPr lang="ru-RU" sz="2400" b="1" dirty="0" err="1">
                <a:latin typeface="Corbel" panose="020B0503020204020204" pitchFamily="34" charset="0"/>
              </a:rPr>
              <a:t>книзі</a:t>
            </a:r>
            <a:r>
              <a:rPr lang="ru-RU" sz="2400" b="1" dirty="0">
                <a:latin typeface="Corbel" panose="020B0503020204020204" pitchFamily="34" charset="0"/>
              </a:rPr>
              <a:t> </a:t>
            </a:r>
            <a:r>
              <a:rPr lang="ru-RU" sz="2400" b="1" dirty="0" err="1">
                <a:latin typeface="Corbel" panose="020B0503020204020204" pitchFamily="34" charset="0"/>
              </a:rPr>
              <a:t>обліку</a:t>
            </a:r>
            <a:r>
              <a:rPr lang="ru-RU" sz="2400" b="1" dirty="0">
                <a:latin typeface="Corbel" panose="020B0503020204020204" pitchFamily="34" charset="0"/>
              </a:rPr>
              <a:t> </a:t>
            </a:r>
            <a:r>
              <a:rPr lang="ru-RU" sz="2400" b="1" dirty="0" err="1">
                <a:latin typeface="Corbel" panose="020B0503020204020204" pitchFamily="34" charset="0"/>
              </a:rPr>
              <a:t>повернення</a:t>
            </a:r>
            <a:r>
              <a:rPr lang="ru-RU" sz="2400" b="1" dirty="0">
                <a:latin typeface="Corbel" panose="020B0503020204020204" pitchFamily="34" charset="0"/>
              </a:rPr>
              <a:t> грошей </a:t>
            </a:r>
            <a:r>
              <a:rPr lang="ru-RU" sz="2400" b="1" dirty="0" err="1">
                <a:latin typeface="Corbel" panose="020B0503020204020204" pitchFamily="34" charset="0"/>
              </a:rPr>
              <a:t>покупцю</a:t>
            </a:r>
            <a:r>
              <a:rPr lang="ru-RU" sz="2400" b="1" dirty="0">
                <a:latin typeface="Corbel" panose="020B0503020204020204" pitchFamily="34" charset="0"/>
              </a:rPr>
              <a:t> за </a:t>
            </a:r>
            <a:r>
              <a:rPr lang="ru-RU" sz="2400" b="1" dirty="0" err="1">
                <a:latin typeface="Corbel" panose="020B0503020204020204" pitchFamily="34" charset="0"/>
              </a:rPr>
              <a:t>повернений</a:t>
            </a:r>
            <a:r>
              <a:rPr lang="ru-RU" sz="2400" b="1" dirty="0">
                <a:latin typeface="Corbel" panose="020B0503020204020204" pitchFamily="34" charset="0"/>
              </a:rPr>
              <a:t> товар?</a:t>
            </a:r>
            <a:endParaRPr lang="uk-UA" sz="2400" b="1" dirty="0">
              <a:latin typeface="Corbel" panose="020B0503020204020204" pitchFamily="34" charset="0"/>
            </a:endParaRPr>
          </a:p>
        </p:txBody>
      </p:sp>
      <p:sp>
        <p:nvSpPr>
          <p:cNvPr id="8" name="Объект 2"/>
          <p:cNvSpPr txBox="1">
            <a:spLocks/>
          </p:cNvSpPr>
          <p:nvPr/>
        </p:nvSpPr>
        <p:spPr>
          <a:xfrm>
            <a:off x="1716526" y="1577413"/>
            <a:ext cx="10013358" cy="3672408"/>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lgn="just">
              <a:buNone/>
            </a:pPr>
            <a:r>
              <a:rPr lang="ru-RU" dirty="0">
                <a:solidFill>
                  <a:srgbClr val="232B30"/>
                </a:solidFill>
                <a:latin typeface="Helvetica" panose="020B0604020202020204" pitchFamily="34" charset="0"/>
              </a:rPr>
              <a:t>Для </a:t>
            </a:r>
            <a:r>
              <a:rPr lang="ru-RU" dirty="0" err="1">
                <a:solidFill>
                  <a:srgbClr val="232B30"/>
                </a:solidFill>
                <a:latin typeface="Helvetica" panose="020B0604020202020204" pitchFamily="34" charset="0"/>
              </a:rPr>
              <a:t>відображення</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сум</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грошових</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коштів</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які</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повертаються</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покупцю</a:t>
            </a:r>
            <a:r>
              <a:rPr lang="ru-RU" dirty="0">
                <a:solidFill>
                  <a:srgbClr val="232B30"/>
                </a:solidFill>
                <a:latin typeface="Helvetica" panose="020B0604020202020204" pitchFamily="34" charset="0"/>
              </a:rPr>
              <a:t> за </a:t>
            </a:r>
            <a:r>
              <a:rPr lang="ru-RU" dirty="0" err="1">
                <a:solidFill>
                  <a:srgbClr val="232B30"/>
                </a:solidFill>
                <a:latin typeface="Helvetica" panose="020B0604020202020204" pitchFamily="34" charset="0"/>
              </a:rPr>
              <a:t>повернені</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товари</a:t>
            </a:r>
            <a:r>
              <a:rPr lang="ru-RU" dirty="0">
                <a:solidFill>
                  <a:srgbClr val="232B30"/>
                </a:solidFill>
                <a:latin typeface="Helvetica" panose="020B0604020202020204" pitchFamily="34" charset="0"/>
              </a:rPr>
              <a:t>, у </a:t>
            </a:r>
            <a:r>
              <a:rPr lang="ru-RU" dirty="0" err="1">
                <a:solidFill>
                  <a:srgbClr val="232B30"/>
                </a:solidFill>
                <a:latin typeface="Helvetica" panose="020B0604020202020204" pitchFamily="34" charset="0"/>
              </a:rPr>
              <a:t>книзі</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обліку</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доходів</a:t>
            </a:r>
            <a:r>
              <a:rPr lang="ru-RU" dirty="0">
                <a:solidFill>
                  <a:srgbClr val="232B30"/>
                </a:solidFill>
                <a:latin typeface="Helvetica" panose="020B0604020202020204" pitchFamily="34" charset="0"/>
              </a:rPr>
              <a:t> та </a:t>
            </a:r>
            <a:r>
              <a:rPr lang="ru-RU" dirty="0" err="1">
                <a:solidFill>
                  <a:srgbClr val="232B30"/>
                </a:solidFill>
                <a:latin typeface="Helvetica" panose="020B0604020202020204" pitchFamily="34" charset="0"/>
              </a:rPr>
              <a:t>витрат</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підприємця</a:t>
            </a:r>
            <a:r>
              <a:rPr lang="ru-RU" dirty="0">
                <a:solidFill>
                  <a:srgbClr val="232B30"/>
                </a:solidFill>
                <a:latin typeface="Helvetica" panose="020B0604020202020204" pitchFamily="34" charset="0"/>
              </a:rPr>
              <a:t> на </a:t>
            </a:r>
            <a:r>
              <a:rPr lang="ru-RU" dirty="0" err="1">
                <a:solidFill>
                  <a:srgbClr val="232B30"/>
                </a:solidFill>
                <a:latin typeface="Helvetica" panose="020B0604020202020204" pitchFamily="34" charset="0"/>
              </a:rPr>
              <a:t>загальній</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системі</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оподаткування</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передбачена</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окрема</a:t>
            </a:r>
            <a:r>
              <a:rPr lang="ru-RU" dirty="0">
                <a:solidFill>
                  <a:srgbClr val="232B30"/>
                </a:solidFill>
                <a:latin typeface="Helvetica" panose="020B0604020202020204" pitchFamily="34" charset="0"/>
              </a:rPr>
              <a:t> </a:t>
            </a:r>
            <a:r>
              <a:rPr lang="ru-RU" b="1" dirty="0">
                <a:solidFill>
                  <a:srgbClr val="232B30"/>
                </a:solidFill>
                <a:latin typeface="Helvetica" panose="020B0604020202020204" pitchFamily="34" charset="0"/>
              </a:rPr>
              <a:t>графа 3 «Сума </a:t>
            </a:r>
            <a:r>
              <a:rPr lang="ru-RU" b="1" dirty="0" err="1">
                <a:solidFill>
                  <a:srgbClr val="232B30"/>
                </a:solidFill>
                <a:latin typeface="Helvetica" panose="020B0604020202020204" pitchFamily="34" charset="0"/>
              </a:rPr>
              <a:t>повернутих</a:t>
            </a:r>
            <a:r>
              <a:rPr lang="ru-RU" b="1" dirty="0">
                <a:solidFill>
                  <a:srgbClr val="232B30"/>
                </a:solidFill>
                <a:latin typeface="Helvetica" panose="020B0604020202020204" pitchFamily="34" charset="0"/>
              </a:rPr>
              <a:t> </a:t>
            </a:r>
            <a:r>
              <a:rPr lang="ru-RU" b="1" dirty="0" err="1">
                <a:solidFill>
                  <a:srgbClr val="232B30"/>
                </a:solidFill>
                <a:latin typeface="Helvetica" panose="020B0604020202020204" pitchFamily="34" charset="0"/>
              </a:rPr>
              <a:t>коштів</a:t>
            </a:r>
            <a:r>
              <a:rPr lang="ru-RU" b="1" dirty="0">
                <a:solidFill>
                  <a:srgbClr val="232B30"/>
                </a:solidFill>
                <a:latin typeface="Helvetica" panose="020B0604020202020204" pitchFamily="34" charset="0"/>
              </a:rPr>
              <a:t> за </a:t>
            </a:r>
            <a:r>
              <a:rPr lang="ru-RU" b="1" dirty="0" err="1">
                <a:solidFill>
                  <a:srgbClr val="232B30"/>
                </a:solidFill>
                <a:latin typeface="Helvetica" panose="020B0604020202020204" pitchFamily="34" charset="0"/>
              </a:rPr>
              <a:t>товари</a:t>
            </a:r>
            <a:r>
              <a:rPr lang="ru-RU" b="1" dirty="0">
                <a:solidFill>
                  <a:srgbClr val="232B30"/>
                </a:solidFill>
                <a:latin typeface="Helvetica" panose="020B0604020202020204" pitchFamily="34" charset="0"/>
              </a:rPr>
              <a:t> (</a:t>
            </a:r>
            <a:r>
              <a:rPr lang="ru-RU" b="1" dirty="0" err="1">
                <a:solidFill>
                  <a:srgbClr val="232B30"/>
                </a:solidFill>
                <a:latin typeface="Helvetica" panose="020B0604020202020204" pitchFamily="34" charset="0"/>
              </a:rPr>
              <a:t>роботи</a:t>
            </a:r>
            <a:r>
              <a:rPr lang="ru-RU" b="1" dirty="0">
                <a:solidFill>
                  <a:srgbClr val="232B30"/>
                </a:solidFill>
                <a:latin typeface="Helvetica" panose="020B0604020202020204" pitchFamily="34" charset="0"/>
              </a:rPr>
              <a:t>, </a:t>
            </a:r>
            <a:r>
              <a:rPr lang="ru-RU" b="1" dirty="0" err="1">
                <a:solidFill>
                  <a:srgbClr val="232B30"/>
                </a:solidFill>
                <a:latin typeface="Helvetica" panose="020B0604020202020204" pitchFamily="34" charset="0"/>
              </a:rPr>
              <a:t>послуги</a:t>
            </a:r>
            <a:r>
              <a:rPr lang="ru-RU" b="1" dirty="0">
                <a:solidFill>
                  <a:srgbClr val="232B30"/>
                </a:solidFill>
                <a:latin typeface="Helvetica" panose="020B0604020202020204" pitchFamily="34" charset="0"/>
              </a:rPr>
              <a:t>)»</a:t>
            </a:r>
            <a:r>
              <a:rPr lang="ru-RU" dirty="0">
                <a:solidFill>
                  <a:srgbClr val="232B30"/>
                </a:solidFill>
                <a:latin typeface="Helvetica" panose="020B0604020202020204" pitchFamily="34" charset="0"/>
              </a:rPr>
              <a:t>.</a:t>
            </a:r>
          </a:p>
          <a:p>
            <a:pPr marL="114300" indent="0" algn="just">
              <a:buNone/>
            </a:pPr>
            <a:endParaRPr lang="ru-RU" dirty="0">
              <a:solidFill>
                <a:srgbClr val="232B30"/>
              </a:solidFill>
              <a:latin typeface="Helvetica" panose="020B0604020202020204" pitchFamily="34" charset="0"/>
            </a:endParaRPr>
          </a:p>
          <a:p>
            <a:pPr marL="114300" indent="0" algn="just">
              <a:buNone/>
            </a:pPr>
            <a:r>
              <a:rPr lang="ru-RU" dirty="0">
                <a:solidFill>
                  <a:srgbClr val="232B30"/>
                </a:solidFill>
                <a:latin typeface="Helvetica" panose="020B0604020202020204" pitchFamily="34" charset="0"/>
              </a:rPr>
              <a:t>В </a:t>
            </a:r>
            <a:r>
              <a:rPr lang="ru-RU" dirty="0" err="1">
                <a:solidFill>
                  <a:srgbClr val="232B30"/>
                </a:solidFill>
                <a:latin typeface="Helvetica" panose="020B0604020202020204" pitchFamily="34" charset="0"/>
              </a:rPr>
              <a:t>результаті</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повернення</a:t>
            </a:r>
            <a:r>
              <a:rPr lang="ru-RU" dirty="0">
                <a:solidFill>
                  <a:srgbClr val="232B30"/>
                </a:solidFill>
                <a:latin typeface="Helvetica" panose="020B0604020202020204" pitchFamily="34" charset="0"/>
              </a:rPr>
              <a:t> товару треба </a:t>
            </a:r>
            <a:r>
              <a:rPr lang="ru-RU" dirty="0" err="1">
                <a:solidFill>
                  <a:srgbClr val="232B30"/>
                </a:solidFill>
                <a:latin typeface="Helvetica" panose="020B0604020202020204" pitchFamily="34" charset="0"/>
              </a:rPr>
              <a:t>також</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відкоригувати</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витрати</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які</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були</a:t>
            </a:r>
            <a:r>
              <a:rPr lang="ru-RU" dirty="0">
                <a:solidFill>
                  <a:srgbClr val="232B30"/>
                </a:solidFill>
                <a:latin typeface="Helvetica" panose="020B0604020202020204" pitchFamily="34" charset="0"/>
              </a:rPr>
              <a:t> до </a:t>
            </a:r>
            <a:r>
              <a:rPr lang="ru-RU" dirty="0" err="1">
                <a:solidFill>
                  <a:srgbClr val="232B30"/>
                </a:solidFill>
                <a:latin typeface="Helvetica" panose="020B0604020202020204" pitchFamily="34" charset="0"/>
              </a:rPr>
              <a:t>цього</a:t>
            </a:r>
            <a:r>
              <a:rPr lang="ru-RU" dirty="0">
                <a:solidFill>
                  <a:srgbClr val="232B30"/>
                </a:solidFill>
                <a:latin typeface="Helvetica" panose="020B0604020202020204" pitchFamily="34" charset="0"/>
              </a:rPr>
              <a:t> </a:t>
            </a:r>
            <a:r>
              <a:rPr lang="ru-RU" dirty="0" err="1">
                <a:solidFill>
                  <a:srgbClr val="232B30"/>
                </a:solidFill>
                <a:latin typeface="Helvetica" panose="020B0604020202020204" pitchFamily="34" charset="0"/>
              </a:rPr>
              <a:t>відображені</a:t>
            </a:r>
            <a:r>
              <a:rPr lang="ru-RU" dirty="0">
                <a:solidFill>
                  <a:srgbClr val="232B30"/>
                </a:solidFill>
                <a:latin typeface="Helvetica" panose="020B0604020202020204" pitchFamily="34" charset="0"/>
              </a:rPr>
              <a:t> у </a:t>
            </a:r>
            <a:r>
              <a:rPr lang="ru-RU" dirty="0" err="1">
                <a:solidFill>
                  <a:srgbClr val="232B30"/>
                </a:solidFill>
                <a:latin typeface="Helvetica" panose="020B0604020202020204" pitchFamily="34" charset="0"/>
              </a:rPr>
              <a:t>графі</a:t>
            </a:r>
            <a:r>
              <a:rPr lang="ru-RU" dirty="0">
                <a:solidFill>
                  <a:srgbClr val="232B30"/>
                </a:solidFill>
                <a:latin typeface="Helvetica" panose="020B0604020202020204" pitchFamily="34" charset="0"/>
              </a:rPr>
              <a:t> 6.</a:t>
            </a:r>
            <a:endParaRPr lang="uk-UA" dirty="0">
              <a:latin typeface="Corbel" panose="020B0503020204020204" pitchFamily="34" charset="0"/>
            </a:endParaRPr>
          </a:p>
        </p:txBody>
      </p:sp>
      <p:pic>
        <p:nvPicPr>
          <p:cNvPr id="12" name="Picture 2" descr="C:\Users\Ромчик\Desktop\TaxLink_new_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604" y="221291"/>
            <a:ext cx="2359023" cy="47180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Ромчик\Desktop\risk_management-51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23373" y="5654122"/>
            <a:ext cx="901262" cy="901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3032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Другая 1">
      <a:dk1>
        <a:sysClr val="windowText" lastClr="000000"/>
      </a:dk1>
      <a:lt1>
        <a:sysClr val="window" lastClr="FFFFFF"/>
      </a:lt1>
      <a:dk2>
        <a:srgbClr val="212121"/>
      </a:dk2>
      <a:lt2>
        <a:srgbClr val="CDD0D1"/>
      </a:lt2>
      <a:accent1>
        <a:srgbClr val="F08133"/>
      </a:accent1>
      <a:accent2>
        <a:srgbClr val="CD4223"/>
      </a:accent2>
      <a:accent3>
        <a:srgbClr val="B3B3B3"/>
      </a:accent3>
      <a:accent4>
        <a:srgbClr val="83AA67"/>
      </a:accent4>
      <a:accent5>
        <a:srgbClr val="4FA9C1"/>
      </a:accent5>
      <a:accent6>
        <a:srgbClr val="9390AF"/>
      </a:accent6>
      <a:hlink>
        <a:srgbClr val="EC7220"/>
      </a:hlink>
      <a:folHlink>
        <a:srgbClr val="F09355"/>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Параллакс</Template>
  <TotalTime>2224</TotalTime>
  <Words>1746</Words>
  <Application>Microsoft Office PowerPoint</Application>
  <PresentationFormat>Широкоэкранный</PresentationFormat>
  <Paragraphs>141</Paragraphs>
  <Slides>26</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26</vt:i4>
      </vt:variant>
    </vt:vector>
  </HeadingPairs>
  <TitlesOfParts>
    <vt:vector size="35" baseType="lpstr">
      <vt:lpstr>Arial</vt:lpstr>
      <vt:lpstr>Calibri</vt:lpstr>
      <vt:lpstr>Corbel</vt:lpstr>
      <vt:lpstr>Garamond</vt:lpstr>
      <vt:lpstr>Helvetica</vt:lpstr>
      <vt:lpstr>Tahoma</vt:lpstr>
      <vt:lpstr>Times New Roman</vt:lpstr>
      <vt:lpstr>Verdana</vt:lpstr>
      <vt:lpstr>Параллакс</vt:lpstr>
      <vt:lpstr>Особливості ведення книги обліку доходів і витрат ФОП </vt:lpstr>
      <vt:lpstr>Презентация PowerPoint</vt:lpstr>
      <vt:lpstr>Презентация PowerPoint</vt:lpstr>
      <vt:lpstr>Презентация PowerPoint</vt:lpstr>
      <vt:lpstr>Реєстрація Книги у паперовому вигляді</vt:lpstr>
      <vt:lpstr>Реєстрація Книги у електронному вигляді</vt:lpstr>
      <vt:lpstr>Чому наразі немає можливості вести Книгу у електронному вигляді?</vt:lpstr>
      <vt:lpstr>Презентация PowerPoint</vt:lpstr>
      <vt:lpstr>Як відображається у книзі обліку повернення грошей покупцю за повернений товар?</vt:lpstr>
      <vt:lpstr>Чи можна вести книгу обліку доходів та витрат в Excel а потім друкувати її?</vt:lpstr>
      <vt:lpstr>Якою ручкою можна вносити записи у книгу обліку доходів та витрат?</vt:lpstr>
      <vt:lpstr>Що робити підприємцю, якщо він втратив книгу обліку доходів та витрат?</vt:lpstr>
      <vt:lpstr>Як робити записи у нову книгу обліку доходів та витрат, якщо попередня закінчилася?</vt:lpstr>
      <vt:lpstr>Строки зберігання Книги обліку доходів і витрат</vt:lpstr>
      <vt:lpstr>Графа 1 «Період обліку (день, місяць, квартал, рік)»</vt:lpstr>
      <vt:lpstr>Графа 2 «Сума доходу, отриманого від здійснення господарської діяльності або незалежної професійної діяльності»</vt:lpstr>
      <vt:lpstr>Графа 3 «Сума повернутих коштів за товари (роботи, послуги)»</vt:lpstr>
      <vt:lpstr>Графа 4 «Загальна сума отриманого доходу, яка підлягає декларуванню»</vt:lpstr>
      <vt:lpstr>Графа 5 «Реквізити документа, що підтверджує понесені витрати»</vt:lpstr>
      <vt:lpstr>Графа 6 «Сума витрат, пов’язаних з придбанням товарів (робіт, послуг)»</vt:lpstr>
      <vt:lpstr>Графа 7 «Витрати на оплату праці найманих осіб»</vt:lpstr>
      <vt:lpstr>Графа 8 «Інші витрати, пов’язані з одержанням доходу»</vt:lpstr>
      <vt:lpstr>Графа 9 «Сума чистого оподатковуваного доходу»</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Pavlo Dovhalets</dc:creator>
  <cp:lastModifiedBy>Igor Masiakin</cp:lastModifiedBy>
  <cp:revision>188</cp:revision>
  <dcterms:created xsi:type="dcterms:W3CDTF">2016-09-08T12:45:53Z</dcterms:created>
  <dcterms:modified xsi:type="dcterms:W3CDTF">2017-08-07T15:15:14Z</dcterms:modified>
</cp:coreProperties>
</file>