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6"/>
  </p:notesMasterIdLst>
  <p:sldIdLst>
    <p:sldId id="264" r:id="rId2"/>
    <p:sldId id="266" r:id="rId3"/>
    <p:sldId id="263" r:id="rId4"/>
    <p:sldId id="267" r:id="rId5"/>
    <p:sldId id="280" r:id="rId6"/>
    <p:sldId id="269" r:id="rId7"/>
    <p:sldId id="270" r:id="rId8"/>
    <p:sldId id="271" r:id="rId9"/>
    <p:sldId id="274" r:id="rId10"/>
    <p:sldId id="272" r:id="rId11"/>
    <p:sldId id="273" r:id="rId12"/>
    <p:sldId id="275" r:id="rId13"/>
    <p:sldId id="276" r:id="rId14"/>
    <p:sldId id="27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B9D8"/>
    <a:srgbClr val="7A7B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57" autoAdjust="0"/>
    <p:restoredTop sz="94266" autoAdjust="0"/>
  </p:normalViewPr>
  <p:slideViewPr>
    <p:cSldViewPr>
      <p:cViewPr varScale="1">
        <p:scale>
          <a:sx n="56" d="100"/>
          <a:sy n="56" d="100"/>
        </p:scale>
        <p:origin x="112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D4741-7E73-F746-B0DD-C609833E4D74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CC3AC-1F32-1744-AC47-5353AEEBA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085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CC3AC-1F32-1744-AC47-5353AEEBAE6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094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A100A-51D5-4D7A-86E2-A697138741DC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A100A-51D5-4D7A-86E2-A697138741DC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11163-82B8-4DE9-B251-ADBAE9A3D446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pg.ua/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kurator@tpg.ua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323528" y="6648"/>
            <a:ext cx="8352928" cy="2054200"/>
          </a:xfrm>
        </p:spPr>
        <p:txBody>
          <a:bodyPr>
            <a:noAutofit/>
          </a:bodyPr>
          <a:lstStyle/>
          <a:p>
            <a:pPr algn="ctr"/>
            <a:r>
              <a:rPr lang="ru-RU" sz="4100" dirty="0" smtClean="0"/>
              <a:t/>
            </a:r>
            <a:br>
              <a:rPr lang="ru-RU" sz="4100" dirty="0" smtClean="0"/>
            </a:br>
            <a:r>
              <a:rPr lang="ru-RU" sz="3600" dirty="0" smtClean="0"/>
              <a:t>Ваша юридическая </a:t>
            </a:r>
            <a:r>
              <a:rPr lang="ru-RU" sz="3600" dirty="0"/>
              <a:t>безопасность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вместе </a:t>
            </a:r>
            <a:r>
              <a:rPr lang="ru-RU" sz="3600" dirty="0"/>
              <a:t>с </a:t>
            </a:r>
            <a:r>
              <a:rPr lang="ru-RU" sz="3600" dirty="0" smtClean="0"/>
              <a:t>T</a:t>
            </a:r>
            <a:r>
              <a:rPr lang="en-US" sz="3600" dirty="0" smtClean="0"/>
              <a:t>RAVEL</a:t>
            </a:r>
            <a:r>
              <a:rPr lang="ru-RU" sz="3600" dirty="0" smtClean="0"/>
              <a:t> P</a:t>
            </a:r>
            <a:r>
              <a:rPr lang="en-US" sz="3600" dirty="0" smtClean="0"/>
              <a:t>ROFESSIONAL </a:t>
            </a:r>
            <a:r>
              <a:rPr lang="ru-RU" sz="3600" dirty="0" smtClean="0"/>
              <a:t>G</a:t>
            </a:r>
            <a:r>
              <a:rPr lang="en-US" sz="3600" dirty="0" smtClean="0"/>
              <a:t>ROUP</a:t>
            </a:r>
            <a:r>
              <a:rPr lang="ru-RU" sz="3600" dirty="0" smtClean="0"/>
              <a:t> и </a:t>
            </a:r>
            <a:r>
              <a:rPr lang="en-US" sz="3600" dirty="0" smtClean="0"/>
              <a:t>BITLEX</a:t>
            </a:r>
            <a:r>
              <a:rPr lang="ru-RU" sz="3600" dirty="0" smtClean="0"/>
              <a:t>!</a:t>
            </a:r>
            <a:endParaRPr lang="ru-RU" sz="3600" dirty="0"/>
          </a:p>
        </p:txBody>
      </p:sp>
      <p:pic>
        <p:nvPicPr>
          <p:cNvPr id="10" name="Изображение 9" descr="Новый:Users:Apple:Desktop:BitLex:Битлекс:log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517232"/>
            <a:ext cx="3096344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Изображение 20" descr="logo_TPG 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229200"/>
            <a:ext cx="1702512" cy="1491347"/>
          </a:xfrm>
          <a:prstGeom prst="rect">
            <a:avLst/>
          </a:prstGeom>
        </p:spPr>
      </p:pic>
      <p:pic>
        <p:nvPicPr>
          <p:cNvPr id="4" name="Изображение 3" descr="Шит копия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204864"/>
            <a:ext cx="280831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4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2734189"/>
            <a:ext cx="84969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/>
              <a:t>         </a:t>
            </a:r>
            <a:r>
              <a:rPr lang="ru-RU" sz="2800" dirty="0" smtClean="0"/>
              <a:t>Ваш </a:t>
            </a:r>
            <a:r>
              <a:rPr lang="ru-RU" sz="2800" dirty="0"/>
              <a:t>статус как работодателя повышается, поскольку в Ваш </a:t>
            </a:r>
            <a:r>
              <a:rPr lang="ru-RU" sz="2800" dirty="0">
                <a:solidFill>
                  <a:srgbClr val="54B9D8"/>
                </a:solidFill>
              </a:rPr>
              <a:t>социальный пакет </a:t>
            </a:r>
            <a:r>
              <a:rPr lang="ru-RU" sz="2800" dirty="0"/>
              <a:t>для сотрудников теперь входит и их юридическая </a:t>
            </a:r>
            <a:r>
              <a:rPr lang="ru-RU" sz="2800" dirty="0" smtClean="0"/>
              <a:t>защита. </a:t>
            </a:r>
          </a:p>
        </p:txBody>
      </p:sp>
      <p:pic>
        <p:nvPicPr>
          <p:cNvPr id="2" name="Изображение 1" descr="звездочка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92896"/>
            <a:ext cx="907008" cy="827528"/>
          </a:xfrm>
          <a:prstGeom prst="rect">
            <a:avLst/>
          </a:prstGeom>
        </p:spPr>
      </p:pic>
      <p:pic>
        <p:nvPicPr>
          <p:cNvPr id="9" name="Изображение 8" descr="Новый:Users:Apple:Desktop:BitLex:Битлекс:logo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2339752" y="5949280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07504" y="260648"/>
            <a:ext cx="3562074" cy="785793"/>
            <a:chOff x="-943683" y="-1778359"/>
            <a:chExt cx="8548918" cy="1142121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-770865" y="-1778359"/>
              <a:ext cx="8229600" cy="1142121"/>
            </a:xfrm>
            <a:prstGeom prst="roundRect">
              <a:avLst/>
            </a:prstGeom>
            <a:solidFill>
              <a:srgbClr val="54B9D8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-943683" y="-1778359"/>
              <a:ext cx="8548918" cy="103061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dirty="0" smtClean="0">
                  <a:solidFill>
                    <a:schemeClr val="tx1"/>
                  </a:solidFill>
                </a:rPr>
                <a:t>ВЫ ПОЛУЧАЕТЕ</a:t>
              </a:r>
              <a:endParaRPr lang="ru-RU" sz="3600" kern="1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7" name="Изображение 20" descr="logo_TPG 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635" y="1133668"/>
            <a:ext cx="1095095" cy="95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71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79512" y="116632"/>
            <a:ext cx="9505055" cy="1008112"/>
            <a:chOff x="2" y="878"/>
            <a:chExt cx="10034050" cy="1142121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" y="878"/>
              <a:ext cx="5132689" cy="1142121"/>
            </a:xfrm>
            <a:prstGeom prst="roundRect">
              <a:avLst/>
            </a:prstGeom>
            <a:solidFill>
              <a:srgbClr val="54B9D8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55749" y="56631"/>
              <a:ext cx="9978303" cy="103061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r>
                <a:rPr lang="ru-RU" sz="2500" b="1" dirty="0" smtClean="0"/>
                <a:t>ЧТО ДЛЯ ЭТОГО НЕОБХОДИМО? </a:t>
              </a:r>
              <a:endParaRPr lang="ru-RU" sz="2500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79512" y="1700808"/>
            <a:ext cx="849694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ШАГ 1</a:t>
            </a:r>
          </a:p>
          <a:p>
            <a:pPr algn="ctr"/>
            <a:r>
              <a:rPr lang="ru-RU" sz="2800" dirty="0" smtClean="0"/>
              <a:t>         корпоративные электронные адреса,</a:t>
            </a:r>
            <a:r>
              <a:rPr lang="ru-RU" sz="2800" dirty="0" smtClean="0">
                <a:solidFill>
                  <a:srgbClr val="54B9D8"/>
                </a:solidFill>
              </a:rPr>
              <a:t> </a:t>
            </a:r>
            <a:r>
              <a:rPr lang="ru-RU" sz="2800" dirty="0">
                <a:solidFill>
                  <a:srgbClr val="54B9D8"/>
                </a:solidFill>
              </a:rPr>
              <a:t>с помощью которых </a:t>
            </a:r>
            <a:r>
              <a:rPr lang="ru-RU" sz="2800" dirty="0" smtClean="0">
                <a:solidFill>
                  <a:srgbClr val="54B9D8"/>
                </a:solidFill>
              </a:rPr>
              <a:t>можно будет идентифицировать Ваших сотрудников</a:t>
            </a:r>
          </a:p>
          <a:p>
            <a:pPr algn="ctr"/>
            <a:endParaRPr lang="ru-RU" sz="2800" dirty="0"/>
          </a:p>
          <a:p>
            <a:pPr algn="ctr"/>
            <a:r>
              <a:rPr lang="ru-RU" sz="3600" b="1" dirty="0" smtClean="0"/>
              <a:t>ШАГ 2</a:t>
            </a:r>
          </a:p>
          <a:p>
            <a:pPr algn="ctr"/>
            <a:r>
              <a:rPr lang="ru-RU" sz="3600" b="1" dirty="0"/>
              <a:t> </a:t>
            </a:r>
            <a:r>
              <a:rPr lang="ru-RU" sz="3600" b="1" dirty="0" smtClean="0"/>
              <a:t>      </a:t>
            </a:r>
            <a:r>
              <a:rPr lang="ru-RU" sz="2800" dirty="0" smtClean="0"/>
              <a:t> пользователь самостоятельно регистрируется на </a:t>
            </a:r>
            <a:r>
              <a:rPr lang="ru-RU" sz="2800" dirty="0"/>
              <a:t>сайте </a:t>
            </a:r>
            <a:r>
              <a:rPr lang="en-US" sz="2800" dirty="0" smtClean="0">
                <a:solidFill>
                  <a:srgbClr val="54B9D8"/>
                </a:solidFill>
              </a:rPr>
              <a:t>BITLEX</a:t>
            </a:r>
            <a:endParaRPr lang="ru-RU" sz="2800" dirty="0"/>
          </a:p>
        </p:txBody>
      </p:sp>
      <p:pic>
        <p:nvPicPr>
          <p:cNvPr id="5" name="Изображение 4" descr="конвертики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76872"/>
            <a:ext cx="739466" cy="516136"/>
          </a:xfrm>
          <a:prstGeom prst="rect">
            <a:avLst/>
          </a:prstGeom>
        </p:spPr>
      </p:pic>
      <p:pic>
        <p:nvPicPr>
          <p:cNvPr id="8" name="Изображение 7" descr="register копия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93096"/>
            <a:ext cx="711556" cy="711556"/>
          </a:xfrm>
          <a:prstGeom prst="rect">
            <a:avLst/>
          </a:prstGeom>
        </p:spPr>
      </p:pic>
      <p:pic>
        <p:nvPicPr>
          <p:cNvPr id="10" name="Изображение 9" descr="Новый:Users:Apple:Desktop:BitLex:Битлекс:logo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2339752" y="6093296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961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4"/>
          <p:cNvSpPr/>
          <p:nvPr/>
        </p:nvSpPr>
        <p:spPr>
          <a:xfrm>
            <a:off x="107504" y="188640"/>
            <a:ext cx="1863300" cy="7090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r>
              <a:rPr lang="ru-RU" sz="4000" b="1" dirty="0" smtClean="0"/>
              <a:t> </a:t>
            </a:r>
            <a:endParaRPr lang="ru-RU" sz="4000" dirty="0"/>
          </a:p>
        </p:txBody>
      </p:sp>
      <p:pic>
        <p:nvPicPr>
          <p:cNvPr id="6" name="Изображение 5" descr="Новый:Users:Apple:Desktop:BitLex:Битлекс:logo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6632"/>
            <a:ext cx="3528392" cy="9361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23528" y="2204864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Сотрудникам присваивается  </a:t>
            </a:r>
            <a:r>
              <a:rPr lang="ru-RU" sz="2800" dirty="0" smtClean="0">
                <a:solidFill>
                  <a:srgbClr val="54B9D8"/>
                </a:solidFill>
              </a:rPr>
              <a:t>статус абоне</a:t>
            </a:r>
            <a:r>
              <a:rPr lang="uk-UA" sz="2800" dirty="0" smtClean="0">
                <a:solidFill>
                  <a:srgbClr val="54B9D8"/>
                </a:solidFill>
              </a:rPr>
              <a:t>ме</a:t>
            </a:r>
            <a:r>
              <a:rPr lang="ru-RU" sz="2800" dirty="0" smtClean="0">
                <a:solidFill>
                  <a:srgbClr val="54B9D8"/>
                </a:solidFill>
              </a:rPr>
              <a:t>нтских </a:t>
            </a:r>
            <a:r>
              <a:rPr lang="ru-RU" sz="2800" dirty="0">
                <a:solidFill>
                  <a:srgbClr val="54B9D8"/>
                </a:solidFill>
              </a:rPr>
              <a:t>собственников</a:t>
            </a:r>
            <a:r>
              <a:rPr lang="ru-RU" sz="2800" dirty="0"/>
              <a:t> с безлимитным доступом к базе </a:t>
            </a:r>
            <a:r>
              <a:rPr lang="ru-RU" sz="2800" dirty="0" smtClean="0"/>
              <a:t>документов, </a:t>
            </a:r>
            <a:r>
              <a:rPr lang="ru-RU" sz="2800" dirty="0"/>
              <a:t>а также </a:t>
            </a:r>
            <a:r>
              <a:rPr lang="ru-RU" sz="2800" dirty="0">
                <a:solidFill>
                  <a:srgbClr val="54B9D8"/>
                </a:solidFill>
              </a:rPr>
              <a:t>получением </a:t>
            </a:r>
            <a:r>
              <a:rPr lang="en-US" sz="2800" dirty="0" smtClean="0">
                <a:solidFill>
                  <a:srgbClr val="54B9D8"/>
                </a:solidFill>
              </a:rPr>
              <a:t>ONLINE</a:t>
            </a:r>
            <a:r>
              <a:rPr lang="ru-RU" sz="2800" dirty="0" smtClean="0">
                <a:solidFill>
                  <a:srgbClr val="54B9D8"/>
                </a:solidFill>
              </a:rPr>
              <a:t> </a:t>
            </a:r>
            <a:r>
              <a:rPr lang="ru-RU" sz="2800" dirty="0">
                <a:solidFill>
                  <a:srgbClr val="54B9D8"/>
                </a:solidFill>
              </a:rPr>
              <a:t>консультаций через </a:t>
            </a:r>
            <a:r>
              <a:rPr lang="en-US" sz="2800" dirty="0" smtClean="0">
                <a:solidFill>
                  <a:srgbClr val="54B9D8"/>
                </a:solidFill>
              </a:rPr>
              <a:t>BITLEX.</a:t>
            </a:r>
            <a:endParaRPr lang="ru-RU" sz="2800" dirty="0"/>
          </a:p>
          <a:p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339752" y="5949280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pic>
        <p:nvPicPr>
          <p:cNvPr id="4" name="Изображение 3" descr="Ключи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412776"/>
            <a:ext cx="1746806" cy="131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34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4536" y="116632"/>
            <a:ext cx="3306777" cy="785793"/>
            <a:chOff x="55750" y="878"/>
            <a:chExt cx="9216221" cy="1142121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642241" y="878"/>
              <a:ext cx="8229599" cy="1142121"/>
            </a:xfrm>
            <a:prstGeom prst="roundRect">
              <a:avLst/>
            </a:prstGeom>
            <a:solidFill>
              <a:srgbClr val="54B9D8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55750" y="56631"/>
              <a:ext cx="9216221" cy="103061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/>
              <a:r>
                <a:rPr lang="ru-RU" sz="2800" dirty="0" smtClean="0"/>
                <a:t> </a:t>
              </a:r>
              <a:r>
                <a:rPr lang="ru-RU" sz="2800" b="1" dirty="0" smtClean="0"/>
                <a:t>ПАРТНЕРЫ</a:t>
              </a:r>
              <a:endParaRPr lang="ru-RU" sz="2800" b="1" dirty="0"/>
            </a:p>
          </p:txBody>
        </p:sp>
      </p:grpSp>
      <p:pic>
        <p:nvPicPr>
          <p:cNvPr id="3" name="Изображение 2" descr="logo_TPG 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2060848"/>
            <a:ext cx="1501115" cy="1296144"/>
          </a:xfrm>
          <a:prstGeom prst="rect">
            <a:avLst/>
          </a:prstGeom>
        </p:spPr>
      </p:pic>
      <p:pic>
        <p:nvPicPr>
          <p:cNvPr id="20" name="Изображение 19" descr="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470608"/>
            <a:ext cx="1800200" cy="780208"/>
          </a:xfrm>
          <a:prstGeom prst="rect">
            <a:avLst/>
          </a:prstGeom>
        </p:spPr>
      </p:pic>
      <p:pic>
        <p:nvPicPr>
          <p:cNvPr id="10" name="Изображение 9" descr="Новый:Users:Apple:Desktop:BitLex:Битлекс:logo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2339752" y="5949280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67744" y="4437112"/>
            <a:ext cx="597666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юридическая компания, которая </a:t>
            </a:r>
            <a:r>
              <a:rPr lang="ru-RU" sz="2000" dirty="0" smtClean="0"/>
              <a:t>входит</a:t>
            </a:r>
            <a:r>
              <a:rPr lang="en-US" sz="2000" dirty="0" smtClean="0"/>
              <a:t> </a:t>
            </a:r>
            <a:r>
              <a:rPr lang="ru-RU" sz="2000" dirty="0" smtClean="0"/>
              <a:t>в </a:t>
            </a:r>
            <a:r>
              <a:rPr lang="ru-RU" sz="2000" dirty="0">
                <a:solidFill>
                  <a:srgbClr val="54B9D8"/>
                </a:solidFill>
              </a:rPr>
              <a:t>ТОП 20 </a:t>
            </a:r>
            <a:r>
              <a:rPr lang="ru-RU" sz="2000" dirty="0"/>
              <a:t>лучших в </a:t>
            </a:r>
            <a:r>
              <a:rPr lang="ru-RU" sz="2000" dirty="0" smtClean="0"/>
              <a:t>Украине</a:t>
            </a:r>
            <a:r>
              <a:rPr lang="en-US" sz="2000" dirty="0" smtClean="0"/>
              <a:t>.</a:t>
            </a:r>
            <a:endParaRPr lang="ru-RU" sz="2000" dirty="0" smtClean="0"/>
          </a:p>
          <a:p>
            <a:pPr algn="r"/>
            <a:r>
              <a:rPr lang="en-US" sz="2800" dirty="0" smtClean="0"/>
              <a:t>www.jurimex.ua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204864"/>
            <a:ext cx="597666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один из крупнейших туроператоров </a:t>
            </a:r>
            <a:r>
              <a:rPr lang="ru-RU" sz="2000" dirty="0" smtClean="0"/>
              <a:t>Украины*. </a:t>
            </a:r>
          </a:p>
          <a:p>
            <a:pPr algn="r"/>
            <a:r>
              <a:rPr lang="en-US" sz="2800" dirty="0" smtClean="0">
                <a:hlinkClick r:id="rId6"/>
              </a:rPr>
              <a:t>www.tpg.ua</a:t>
            </a:r>
            <a:endParaRPr lang="ru-RU" sz="2800" dirty="0" smtClean="0"/>
          </a:p>
          <a:p>
            <a:pPr algn="r"/>
            <a:endParaRPr lang="ru-RU" sz="2800" dirty="0" smtClean="0"/>
          </a:p>
          <a:p>
            <a:r>
              <a:rPr lang="ru-RU" sz="1400" dirty="0" smtClean="0"/>
              <a:t>*возлагает на себя  полную финансовую ответственность за предоставление услуг </a:t>
            </a:r>
            <a:r>
              <a:rPr lang="en-US" sz="1400" dirty="0" err="1" smtClean="0"/>
              <a:t>bitlex</a:t>
            </a:r>
            <a:r>
              <a:rPr lang="en-US" sz="1400" dirty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0517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717032"/>
            <a:ext cx="763284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СПАСИБО ЗА ВНИМАНИЕ!</a:t>
            </a:r>
          </a:p>
          <a:p>
            <a:pPr algn="ctr"/>
            <a:endParaRPr lang="ru-RU" sz="3200" dirty="0" smtClean="0"/>
          </a:p>
          <a:p>
            <a:pPr algn="ctr"/>
            <a:r>
              <a:rPr lang="ru-RU" dirty="0" smtClean="0"/>
              <a:t>По вопросам, пожалуйста, обращайтесь  </a:t>
            </a:r>
            <a:endParaRPr lang="en-US" dirty="0" smtClean="0"/>
          </a:p>
          <a:p>
            <a:pPr algn="ctr"/>
            <a:r>
              <a:rPr lang="en-US" dirty="0" smtClean="0">
                <a:solidFill>
                  <a:srgbClr val="00B0F0"/>
                </a:solidFill>
                <a:hlinkClick r:id="rId3"/>
              </a:rPr>
              <a:t>kurator@tpg.ua</a:t>
            </a:r>
            <a:endParaRPr lang="en-US" dirty="0" smtClean="0">
              <a:solidFill>
                <a:srgbClr val="00B0F0"/>
              </a:solidFill>
            </a:endParaRPr>
          </a:p>
          <a:p>
            <a:pPr algn="ctr"/>
            <a:endParaRPr lang="ru-RU" dirty="0" smtClean="0"/>
          </a:p>
        </p:txBody>
      </p:sp>
      <p:pic>
        <p:nvPicPr>
          <p:cNvPr id="3" name="Изображение 2" descr="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836712"/>
            <a:ext cx="3168352" cy="3168352"/>
          </a:xfrm>
          <a:prstGeom prst="rect">
            <a:avLst/>
          </a:prstGeom>
        </p:spPr>
      </p:pic>
      <p:pic>
        <p:nvPicPr>
          <p:cNvPr id="8" name="Изображение 7" descr="Новый:Users:Apple:Desktop:BitLex:Битлекс:logo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555776" y="5949280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pic>
        <p:nvPicPr>
          <p:cNvPr id="7" name="Изображение 2" descr="logo_TPG 2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124744"/>
            <a:ext cx="1152128" cy="99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88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835696" y="1628800"/>
            <a:ext cx="6768752" cy="2952328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rgbClr val="54B9D8"/>
                </a:solidFill>
              </a:rPr>
              <a:t>BITLEX </a:t>
            </a:r>
            <a:r>
              <a:rPr lang="ru-RU" sz="2800" dirty="0" smtClean="0">
                <a:solidFill>
                  <a:srgbClr val="54B9D8"/>
                </a:solidFill>
              </a:rPr>
              <a:t>–</a:t>
            </a:r>
            <a:r>
              <a:rPr lang="en-US" sz="2800" dirty="0" smtClean="0">
                <a:latin typeface="+mn-lt"/>
              </a:rPr>
              <a:t> </a:t>
            </a:r>
            <a:r>
              <a:rPr lang="ru-RU" sz="2800" dirty="0" smtClean="0">
                <a:latin typeface="+mn-lt"/>
              </a:rPr>
              <a:t>юридические </a:t>
            </a:r>
            <a:r>
              <a:rPr lang="ru-RU" sz="2800" dirty="0">
                <a:latin typeface="+mn-lt"/>
              </a:rPr>
              <a:t>услуги ONLINE. </a:t>
            </a:r>
            <a:r>
              <a:rPr lang="ru-RU" sz="2800" dirty="0">
                <a:solidFill>
                  <a:srgbClr val="54B9D8"/>
                </a:solidFill>
              </a:rPr>
              <a:t>BITLEX – </a:t>
            </a:r>
            <a:r>
              <a:rPr lang="ru-RU" sz="2800" dirty="0" smtClean="0">
                <a:latin typeface="+mn-lt"/>
              </a:rPr>
              <a:t>консультации </a:t>
            </a:r>
            <a:r>
              <a:rPr lang="ru-RU" sz="2800" dirty="0">
                <a:latin typeface="+mn-lt"/>
              </a:rPr>
              <a:t>и документы</a:t>
            </a:r>
            <a:br>
              <a:rPr lang="ru-RU" sz="2800" dirty="0">
                <a:latin typeface="+mn-lt"/>
              </a:rPr>
            </a:br>
            <a:r>
              <a:rPr lang="ru-RU" sz="2800" dirty="0">
                <a:latin typeface="+mn-lt"/>
              </a:rPr>
              <a:t>от ведущих юристов в удобном </a:t>
            </a:r>
            <a:r>
              <a:rPr lang="ru-RU" sz="2800" dirty="0" smtClean="0">
                <a:latin typeface="+mn-lt"/>
              </a:rPr>
              <a:t>формате.</a:t>
            </a:r>
            <a:endParaRPr lang="ru-RU" sz="2800" dirty="0">
              <a:latin typeface="+mn-lt"/>
            </a:endParaRPr>
          </a:p>
        </p:txBody>
      </p:sp>
      <p:pic>
        <p:nvPicPr>
          <p:cNvPr id="9" name="Изображение 8" descr="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4704"/>
            <a:ext cx="2340768" cy="24482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339752" y="5949280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pic>
        <p:nvPicPr>
          <p:cNvPr id="6" name="Изображение 5" descr="Новый:Users:Apple:Desktop:BitLex:Битлекс:logo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847622" y="3866192"/>
            <a:ext cx="6396786" cy="1794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>
                <a:solidFill>
                  <a:srgbClr val="54B9D8"/>
                </a:solidFill>
              </a:rPr>
              <a:t>BITLEX – </a:t>
            </a:r>
            <a:r>
              <a:rPr lang="ru-RU" sz="2800" dirty="0" smtClean="0"/>
              <a:t>защита </a:t>
            </a:r>
            <a:r>
              <a:rPr lang="ru-RU" sz="2800" dirty="0"/>
              <a:t>Вашего бизнеса</a:t>
            </a:r>
            <a:r>
              <a:rPr lang="ru-RU" sz="2800" dirty="0" smtClean="0"/>
              <a:t>.</a:t>
            </a:r>
            <a:endParaRPr lang="ru-RU" sz="2800" dirty="0" smtClean="0">
              <a:solidFill>
                <a:srgbClr val="54B9D8"/>
              </a:solidFill>
            </a:endParaRPr>
          </a:p>
          <a:p>
            <a:pPr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dirty="0">
                <a:solidFill>
                  <a:srgbClr val="54B9D8"/>
                </a:solidFill>
              </a:rPr>
              <a:t>BITLEX – </a:t>
            </a:r>
            <a:r>
              <a:rPr lang="ru-RU" sz="2800" dirty="0" smtClean="0">
                <a:solidFill>
                  <a:srgbClr val="54B9D8"/>
                </a:solidFill>
              </a:rPr>
              <a:t> </a:t>
            </a:r>
            <a:r>
              <a:rPr lang="ru-RU" sz="2800" dirty="0" smtClean="0"/>
              <a:t>отличный </a:t>
            </a:r>
            <a:r>
              <a:rPr lang="ru-RU" sz="2800" dirty="0"/>
              <a:t>помощник в повседневной жизни Вашему трудовому коллективу.</a:t>
            </a:r>
          </a:p>
        </p:txBody>
      </p:sp>
    </p:spTree>
    <p:extLst>
      <p:ext uri="{BB962C8B-B14F-4D97-AF65-F5344CB8AC3E}">
        <p14:creationId xmlns:p14="http://schemas.microsoft.com/office/powerpoint/2010/main" val="368548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Bitlex_board_ru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" r="5560"/>
          <a:stretch>
            <a:fillRect/>
          </a:stretch>
        </p:blipFill>
        <p:spPr>
          <a:xfrm>
            <a:off x="251520" y="1124745"/>
            <a:ext cx="8640960" cy="4608512"/>
          </a:xfrm>
        </p:spPr>
      </p:pic>
      <p:pic>
        <p:nvPicPr>
          <p:cNvPr id="6" name="Изображение 5" descr="Новый:Users:Apple:Desktop:BitLex:Битлекс:logo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339752" y="5949280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90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Новый:Users:Apple:Desktop:BitLex:Битлекс:log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699792" y="6165304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pic>
        <p:nvPicPr>
          <p:cNvPr id="2" name="Изображение 1" descr="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268760"/>
            <a:ext cx="5616624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429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17456" y="178347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54B9D8"/>
                </a:solidFill>
              </a:rPr>
              <a:t/>
            </a:r>
            <a:br>
              <a:rPr lang="ru-RU" dirty="0" smtClean="0">
                <a:solidFill>
                  <a:srgbClr val="54B9D8"/>
                </a:solidFill>
              </a:rPr>
            </a:br>
            <a:r>
              <a:rPr lang="ru-RU" sz="4900" dirty="0" smtClean="0">
                <a:solidFill>
                  <a:srgbClr val="54B9D8"/>
                </a:solidFill>
              </a:rPr>
              <a:t>Для </a:t>
            </a:r>
            <a:r>
              <a:rPr lang="ru-RU" sz="4900" dirty="0">
                <a:solidFill>
                  <a:srgbClr val="54B9D8"/>
                </a:solidFill>
              </a:rPr>
              <a:t>агентов </a:t>
            </a:r>
            <a:r>
              <a:rPr lang="ru-RU" sz="4900" dirty="0" smtClean="0">
                <a:solidFill>
                  <a:srgbClr val="54B9D8"/>
                </a:solidFill>
              </a:rPr>
              <a:t>групп:</a:t>
            </a:r>
            <a:endParaRPr lang="ru-RU" sz="4900" dirty="0">
              <a:solidFill>
                <a:srgbClr val="54B9D8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5408" y="3326730"/>
            <a:ext cx="4038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«СЕЛЕБРИТИ»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5 электронных адресов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6016" y="3326297"/>
            <a:ext cx="4248472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   </a:t>
            </a:r>
            <a:r>
              <a:rPr lang="ru-RU" dirty="0" smtClean="0"/>
              <a:t>«ПРОФЕШНЛ»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en-US" dirty="0" smtClean="0"/>
              <a:t>        </a:t>
            </a:r>
            <a:r>
              <a:rPr lang="ru-RU" dirty="0" smtClean="0"/>
              <a:t>2 </a:t>
            </a:r>
            <a:r>
              <a:rPr lang="ru-RU" dirty="0"/>
              <a:t>электронных </a:t>
            </a:r>
            <a:r>
              <a:rPr lang="ru-RU" dirty="0" smtClean="0"/>
              <a:t>адреса</a:t>
            </a:r>
            <a:endParaRPr lang="ru-RU" dirty="0"/>
          </a:p>
        </p:txBody>
      </p:sp>
      <p:pic>
        <p:nvPicPr>
          <p:cNvPr id="5" name="Изображение 4" descr="Новый:Users:Apple:Desktop:BitLex:Битлекс:logo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923928" y="6165304"/>
            <a:ext cx="18247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54B9D8"/>
                </a:solidFill>
              </a:rPr>
              <a:t>WWW.BITLEX.UA</a:t>
            </a:r>
            <a:endParaRPr lang="ru-RU" dirty="0">
              <a:solidFill>
                <a:srgbClr val="54B9D8"/>
              </a:solidFill>
            </a:endParaRPr>
          </a:p>
        </p:txBody>
      </p:sp>
      <p:pic>
        <p:nvPicPr>
          <p:cNvPr id="8" name="Изображение 7" descr="@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221088"/>
            <a:ext cx="652512" cy="652512"/>
          </a:xfrm>
          <a:prstGeom prst="rect">
            <a:avLst/>
          </a:prstGeom>
        </p:spPr>
      </p:pic>
      <p:pic>
        <p:nvPicPr>
          <p:cNvPr id="9" name="Изображение 8" descr="@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0" y="4221088"/>
            <a:ext cx="652512" cy="652512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172204" y="188640"/>
            <a:ext cx="5047868" cy="1080120"/>
          </a:xfrm>
          <a:prstGeom prst="roundRect">
            <a:avLst/>
          </a:prstGeom>
          <a:solidFill>
            <a:srgbClr val="54B9D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sz="2600" dirty="0" smtClean="0"/>
              <a:t>ЮРИДИЧЕСКАЯ БЕЗОПАСТНОСТЬ ВМЕСТЕ С </a:t>
            </a:r>
            <a:r>
              <a:rPr lang="en-US" sz="2600" dirty="0" smtClean="0"/>
              <a:t>TPG </a:t>
            </a:r>
            <a:r>
              <a:rPr lang="ru-RU" sz="2600" dirty="0" smtClean="0"/>
              <a:t>и </a:t>
            </a:r>
            <a:r>
              <a:rPr lang="en-US" sz="2600" dirty="0" smtClean="0"/>
              <a:t>BITLEX</a:t>
            </a:r>
            <a:endParaRPr lang="ru-RU" sz="2600" dirty="0"/>
          </a:p>
        </p:txBody>
      </p:sp>
      <p:pic>
        <p:nvPicPr>
          <p:cNvPr id="12" name="Изображение 20" descr="logo_TPG 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961" y="1079400"/>
            <a:ext cx="1095095" cy="95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890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1111" y="2912060"/>
            <a:ext cx="83529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</a:t>
            </a:r>
            <a:r>
              <a:rPr lang="ru-RU" sz="2800" dirty="0" smtClean="0"/>
              <a:t>Неограниченное </a:t>
            </a:r>
            <a:r>
              <a:rPr lang="ru-RU" sz="2800" dirty="0" smtClean="0">
                <a:solidFill>
                  <a:srgbClr val="54B9D8"/>
                </a:solidFill>
              </a:rPr>
              <a:t>бесплатное </a:t>
            </a:r>
            <a:r>
              <a:rPr lang="ru-RU" sz="2800" dirty="0" smtClean="0"/>
              <a:t>составление юридических документов </a:t>
            </a:r>
            <a:r>
              <a:rPr lang="en-US" sz="2800" dirty="0" smtClean="0">
                <a:solidFill>
                  <a:srgbClr val="54B9D8"/>
                </a:solidFill>
              </a:rPr>
              <a:t>BITLEX</a:t>
            </a:r>
            <a:r>
              <a:rPr lang="ru-RU" sz="2800" dirty="0" smtClean="0"/>
              <a:t> </a:t>
            </a:r>
            <a:r>
              <a:rPr lang="ru-RU" sz="2800" dirty="0"/>
              <a:t>на </a:t>
            </a:r>
            <a:r>
              <a:rPr lang="ru-RU" sz="2800" dirty="0" smtClean="0"/>
              <a:t>все случаи жизни. </a:t>
            </a:r>
            <a:endParaRPr lang="ru-RU" sz="2800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107504" y="188640"/>
            <a:ext cx="5112568" cy="1080120"/>
            <a:chOff x="-79593" y="878"/>
            <a:chExt cx="8548918" cy="1142121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0" y="878"/>
              <a:ext cx="8229600" cy="1142121"/>
            </a:xfrm>
            <a:prstGeom prst="roundRect">
              <a:avLst/>
            </a:prstGeom>
            <a:solidFill>
              <a:srgbClr val="54B9D8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-79593" y="878"/>
              <a:ext cx="8548918" cy="103061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dirty="0" smtClean="0">
                  <a:solidFill>
                    <a:schemeClr val="tx1"/>
                  </a:solidFill>
                </a:rPr>
                <a:t>ПРЕИМУЩЕСТВА СОТРУДНИЧЕСТВА С НАМИ </a:t>
              </a:r>
              <a:endParaRPr lang="ru-RU" sz="28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9" name="Изображение 8" descr="3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9552" y="2618577"/>
            <a:ext cx="797876" cy="797876"/>
          </a:xfrm>
          <a:prstGeom prst="rect">
            <a:avLst/>
          </a:prstGeom>
        </p:spPr>
      </p:pic>
      <p:pic>
        <p:nvPicPr>
          <p:cNvPr id="11" name="Изображение 10" descr="Новый:Users:Apple:Desktop:BitLex:Битлекс:logo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2339752" y="5949280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pic>
        <p:nvPicPr>
          <p:cNvPr id="13" name="Изображение 20" descr="logo_TPG 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635" y="1133668"/>
            <a:ext cx="1095095" cy="95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33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2276872"/>
            <a:ext cx="835292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/>
              <a:t>           </a:t>
            </a:r>
            <a:r>
              <a:rPr lang="ru-RU" sz="2800" dirty="0" smtClean="0"/>
              <a:t>Получение юридических </a:t>
            </a:r>
            <a:r>
              <a:rPr lang="ru-RU" sz="2800" dirty="0"/>
              <a:t>консультаций </a:t>
            </a:r>
            <a:r>
              <a:rPr lang="ru-RU" sz="2800" dirty="0" smtClean="0">
                <a:solidFill>
                  <a:srgbClr val="54B9D8"/>
                </a:solidFill>
              </a:rPr>
              <a:t>ONLINE</a:t>
            </a:r>
            <a:r>
              <a:rPr lang="en-US" sz="2800" dirty="0" smtClean="0"/>
              <a:t> </a:t>
            </a:r>
            <a:r>
              <a:rPr lang="ru-RU" sz="2800" dirty="0" smtClean="0">
                <a:solidFill>
                  <a:srgbClr val="54B9D8"/>
                </a:solidFill>
              </a:rPr>
              <a:t>по </a:t>
            </a:r>
            <a:r>
              <a:rPr lang="ru-RU" sz="2800" dirty="0">
                <a:solidFill>
                  <a:srgbClr val="54B9D8"/>
                </a:solidFill>
              </a:rPr>
              <a:t>любым </a:t>
            </a:r>
            <a:r>
              <a:rPr lang="ru-RU" sz="2800" dirty="0" smtClean="0">
                <a:solidFill>
                  <a:srgbClr val="54B9D8"/>
                </a:solidFill>
              </a:rPr>
              <a:t>вопросам</a:t>
            </a:r>
            <a:r>
              <a:rPr lang="ru-RU" sz="2800" dirty="0">
                <a:solidFill>
                  <a:srgbClr val="54B9D8"/>
                </a:solidFill>
              </a:rPr>
              <a:t>:</a:t>
            </a:r>
            <a:endParaRPr lang="ru-RU" sz="2800" dirty="0" smtClean="0"/>
          </a:p>
          <a:p>
            <a:pPr lvl="0"/>
            <a:endParaRPr lang="ru-RU" sz="2800" dirty="0" smtClean="0"/>
          </a:p>
          <a:p>
            <a:pPr marL="457200" lvl="0" indent="-457200">
              <a:buFont typeface="Wingdings" charset="2"/>
              <a:buChar char="ü"/>
            </a:pPr>
            <a:r>
              <a:rPr lang="ru-RU" sz="2800" dirty="0" smtClean="0"/>
              <a:t>оформление пенсий; </a:t>
            </a:r>
          </a:p>
          <a:p>
            <a:pPr marL="457200" lvl="0" indent="-457200">
              <a:buFont typeface="Wingdings" charset="2"/>
              <a:buChar char="ü"/>
            </a:pPr>
            <a:r>
              <a:rPr lang="ru-RU" sz="2800" dirty="0" smtClean="0"/>
              <a:t>субсидий; </a:t>
            </a:r>
          </a:p>
          <a:p>
            <a:pPr marL="457200" lvl="0" indent="-457200">
              <a:buFont typeface="Wingdings" charset="2"/>
              <a:buChar char="ü"/>
            </a:pPr>
            <a:r>
              <a:rPr lang="ru-RU" sz="2800" dirty="0" smtClean="0"/>
              <a:t>наследства; </a:t>
            </a:r>
          </a:p>
          <a:p>
            <a:pPr marL="457200" lvl="0" indent="-457200">
              <a:buFont typeface="Wingdings" charset="2"/>
              <a:buChar char="ü"/>
            </a:pPr>
            <a:r>
              <a:rPr lang="ru-RU" sz="2800" dirty="0" smtClean="0"/>
              <a:t>налоговые консультации;</a:t>
            </a:r>
          </a:p>
          <a:p>
            <a:pPr marL="457200" lvl="0" indent="-457200">
              <a:buFont typeface="Wingdings" charset="2"/>
              <a:buChar char="ü"/>
            </a:pPr>
            <a:r>
              <a:rPr lang="ru-RU" sz="2800" dirty="0" smtClean="0"/>
              <a:t>и многое другое.</a:t>
            </a:r>
            <a:endParaRPr lang="ru-RU" sz="2800" dirty="0"/>
          </a:p>
        </p:txBody>
      </p:sp>
      <p:pic>
        <p:nvPicPr>
          <p:cNvPr id="2" name="Изображение 1" descr="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8"/>
            <a:ext cx="842500" cy="842500"/>
          </a:xfrm>
          <a:prstGeom prst="rect">
            <a:avLst/>
          </a:prstGeom>
        </p:spPr>
      </p:pic>
      <p:pic>
        <p:nvPicPr>
          <p:cNvPr id="11" name="Изображение 10" descr="Новый:Users:Apple:Desktop:BitLex:Битлекс:logo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2411760" y="6093296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107504" y="188640"/>
            <a:ext cx="5112568" cy="1080120"/>
            <a:chOff x="-79593" y="878"/>
            <a:chExt cx="8548918" cy="1142121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0" y="878"/>
              <a:ext cx="8229600" cy="1142121"/>
            </a:xfrm>
            <a:prstGeom prst="roundRect">
              <a:avLst/>
            </a:prstGeom>
            <a:solidFill>
              <a:srgbClr val="54B9D8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-79593" y="878"/>
              <a:ext cx="8548918" cy="103061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dirty="0" smtClean="0">
                  <a:solidFill>
                    <a:schemeClr val="tx1"/>
                  </a:solidFill>
                </a:rPr>
                <a:t>ПРЕИМУЩЕСТВА СОТРУДНИЧЕСТВА С НАМИ </a:t>
              </a:r>
              <a:endParaRPr lang="ru-RU" sz="28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9" name="Изображение 20" descr="logo_TPG 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635" y="1133668"/>
            <a:ext cx="1095095" cy="95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6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2478213"/>
            <a:ext cx="849694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100" dirty="0" smtClean="0">
                <a:solidFill>
                  <a:srgbClr val="54B9D8"/>
                </a:solidFill>
              </a:rPr>
              <a:t>      </a:t>
            </a:r>
            <a:r>
              <a:rPr lang="ru-RU" sz="2800" dirty="0" smtClean="0"/>
              <a:t>Комплексное</a:t>
            </a:r>
            <a:r>
              <a:rPr lang="ru-RU" sz="2800" dirty="0" smtClean="0">
                <a:solidFill>
                  <a:srgbClr val="54B9D8"/>
                </a:solidFill>
              </a:rPr>
              <a:t> бухгалтерское</a:t>
            </a:r>
            <a:r>
              <a:rPr lang="ru-RU" sz="2800" dirty="0" smtClean="0"/>
              <a:t> сопровождение</a:t>
            </a:r>
            <a:r>
              <a:rPr lang="ru-RU" sz="2800" dirty="0"/>
              <a:t>:</a:t>
            </a:r>
            <a:endParaRPr lang="ru-RU" sz="2800" dirty="0" smtClean="0">
              <a:solidFill>
                <a:srgbClr val="54B9D8"/>
              </a:solidFill>
            </a:endParaRPr>
          </a:p>
          <a:p>
            <a:pPr lvl="0"/>
            <a:endParaRPr lang="ru-RU" sz="2800" dirty="0" smtClean="0">
              <a:solidFill>
                <a:srgbClr val="54B9D8"/>
              </a:solidFill>
            </a:endParaRPr>
          </a:p>
          <a:p>
            <a:pPr marL="457200" lvl="0" indent="-457200">
              <a:buFont typeface="Wingdings" charset="2"/>
              <a:buChar char="ü"/>
            </a:pPr>
            <a:r>
              <a:rPr lang="ru-RU" sz="2800" dirty="0" smtClean="0"/>
              <a:t>подготовка </a:t>
            </a:r>
            <a:r>
              <a:rPr lang="ru-RU" sz="2800" dirty="0"/>
              <a:t>финансовой отчетности </a:t>
            </a:r>
            <a:r>
              <a:rPr lang="ru-RU" sz="2800" dirty="0" smtClean="0"/>
              <a:t>агентств;</a:t>
            </a:r>
          </a:p>
          <a:p>
            <a:pPr marL="457200" lvl="0" indent="-457200">
              <a:buFont typeface="Wingdings" charset="2"/>
              <a:buChar char="ü"/>
            </a:pPr>
            <a:r>
              <a:rPr lang="ru-RU" sz="2800" dirty="0" smtClean="0"/>
              <a:t>подготовка </a:t>
            </a:r>
            <a:r>
              <a:rPr lang="ru-RU" sz="2800" dirty="0"/>
              <a:t>налоговых </a:t>
            </a:r>
            <a:r>
              <a:rPr lang="ru-RU" sz="2800" dirty="0" smtClean="0"/>
              <a:t>деклараций;</a:t>
            </a:r>
          </a:p>
          <a:p>
            <a:pPr marL="457200" indent="-457200">
              <a:buFont typeface="Wingdings" charset="2"/>
              <a:buChar char="ü"/>
            </a:pPr>
            <a:r>
              <a:rPr lang="ru-RU" sz="2800" dirty="0" smtClean="0"/>
              <a:t>и многое </a:t>
            </a:r>
            <a:r>
              <a:rPr lang="ru-RU" sz="2800" dirty="0"/>
              <a:t>другое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14" name="Скругленный прямоугольник 4"/>
          <p:cNvSpPr/>
          <p:nvPr/>
        </p:nvSpPr>
        <p:spPr>
          <a:xfrm>
            <a:off x="107504" y="260648"/>
            <a:ext cx="3562074" cy="7090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lvl="0" algn="ctr" defTabSz="14224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000" kern="1200" dirty="0">
              <a:solidFill>
                <a:schemeClr val="tx1"/>
              </a:solidFill>
            </a:endParaRPr>
          </a:p>
        </p:txBody>
      </p:sp>
      <p:pic>
        <p:nvPicPr>
          <p:cNvPr id="7" name="Изображение 6" descr="Калькулятор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37366"/>
            <a:ext cx="491526" cy="692604"/>
          </a:xfrm>
          <a:prstGeom prst="rect">
            <a:avLst/>
          </a:prstGeom>
        </p:spPr>
      </p:pic>
      <p:pic>
        <p:nvPicPr>
          <p:cNvPr id="11" name="Изображение 10" descr="Новый:Users:Apple:Desktop:BitLex:Битлекс:logo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2411760" y="6093296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107504" y="188640"/>
            <a:ext cx="5112568" cy="1080120"/>
            <a:chOff x="-79593" y="878"/>
            <a:chExt cx="8548918" cy="1142121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0" y="878"/>
              <a:ext cx="8229600" cy="1142121"/>
            </a:xfrm>
            <a:prstGeom prst="roundRect">
              <a:avLst/>
            </a:prstGeom>
            <a:solidFill>
              <a:srgbClr val="54B9D8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-79593" y="878"/>
              <a:ext cx="8548918" cy="103061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dirty="0" smtClean="0">
                  <a:solidFill>
                    <a:schemeClr val="tx1"/>
                  </a:solidFill>
                </a:rPr>
                <a:t>ПРЕИМУЩЕСТВА СОТРУДНИЧЕСТВА С НАМИ </a:t>
              </a:r>
              <a:endParaRPr lang="ru-RU" sz="28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0" name="Изображение 20" descr="logo_TPG 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635" y="1133668"/>
            <a:ext cx="1095095" cy="95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229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2716475"/>
            <a:ext cx="8496944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/>
              <a:t>          </a:t>
            </a:r>
            <a:r>
              <a:rPr lang="ru-RU" sz="2900" dirty="0" smtClean="0"/>
              <a:t>Ваши </a:t>
            </a:r>
            <a:r>
              <a:rPr lang="ru-RU" sz="2900" dirty="0"/>
              <a:t>сотрудники </a:t>
            </a:r>
            <a:r>
              <a:rPr lang="ru-RU" sz="2900" dirty="0" smtClean="0"/>
              <a:t>пользуются ресурсом </a:t>
            </a:r>
            <a:r>
              <a:rPr lang="en-US" sz="2900" dirty="0" smtClean="0"/>
              <a:t>BITLEX</a:t>
            </a:r>
            <a:r>
              <a:rPr lang="ru-RU" sz="2900" dirty="0" smtClean="0"/>
              <a:t> </a:t>
            </a:r>
            <a:r>
              <a:rPr lang="ru-RU" sz="2900" dirty="0" smtClean="0">
                <a:solidFill>
                  <a:srgbClr val="54B9D8"/>
                </a:solidFill>
              </a:rPr>
              <a:t>бесплатно</a:t>
            </a:r>
            <a:r>
              <a:rPr lang="ru-RU" sz="2900" dirty="0" smtClean="0"/>
              <a:t> и получают  </a:t>
            </a:r>
            <a:r>
              <a:rPr lang="ru-RU" sz="2900" dirty="0" smtClean="0">
                <a:solidFill>
                  <a:srgbClr val="54B9D8"/>
                </a:solidFill>
              </a:rPr>
              <a:t>полную  юридическую поддержку.</a:t>
            </a:r>
          </a:p>
          <a:p>
            <a:pPr lvl="0"/>
            <a:endParaRPr lang="ru-RU" sz="3200" dirty="0">
              <a:solidFill>
                <a:srgbClr val="54B9D8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07504" y="260648"/>
            <a:ext cx="3562074" cy="785793"/>
            <a:chOff x="-943683" y="-1778359"/>
            <a:chExt cx="8548918" cy="1142121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-770865" y="-1778359"/>
              <a:ext cx="8229600" cy="1142121"/>
            </a:xfrm>
            <a:prstGeom prst="roundRect">
              <a:avLst/>
            </a:prstGeom>
            <a:solidFill>
              <a:srgbClr val="54B9D8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-943683" y="-1778359"/>
              <a:ext cx="8548918" cy="1030613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600" dirty="0" smtClean="0">
                  <a:solidFill>
                    <a:schemeClr val="tx1"/>
                  </a:solidFill>
                </a:rPr>
                <a:t>ВЫ ПОЛУЧАЕТЕ</a:t>
              </a:r>
              <a:endParaRPr lang="ru-RU" sz="3600" kern="12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7" name="Изображение 6" descr="весы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4904"/>
            <a:ext cx="864096" cy="639294"/>
          </a:xfrm>
          <a:prstGeom prst="rect">
            <a:avLst/>
          </a:prstGeom>
        </p:spPr>
      </p:pic>
      <p:pic>
        <p:nvPicPr>
          <p:cNvPr id="9" name="Изображение 8" descr="Новый:Users:Apple:Desktop:BitLex:Битлекс:logo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592288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2339752" y="6093296"/>
            <a:ext cx="40479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54B9D8"/>
                </a:solidFill>
              </a:rPr>
              <a:t>WWW.BITLEX.UA</a:t>
            </a:r>
            <a:endParaRPr lang="ru-RU" sz="1600" dirty="0">
              <a:solidFill>
                <a:srgbClr val="54B9D8"/>
              </a:solidFill>
            </a:endParaRPr>
          </a:p>
        </p:txBody>
      </p:sp>
      <p:pic>
        <p:nvPicPr>
          <p:cNvPr id="12" name="Изображение 20" descr="logo_TPG 2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635" y="1133668"/>
            <a:ext cx="1095095" cy="95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52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Бумажная.thmx</Template>
  <TotalTime>724</TotalTime>
  <Words>272</Words>
  <Application>Microsoft Office PowerPoint</Application>
  <PresentationFormat>Экран (4:3)</PresentationFormat>
  <Paragraphs>73</Paragraphs>
  <Slides>14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Тема Office</vt:lpstr>
      <vt:lpstr> Ваша юридическая безопасность  вместе с TRAVEL PROFESSIONAL GROUP и BITLEX!</vt:lpstr>
      <vt:lpstr>BITLEX – юридические услуги ONLINE. BITLEX – консультации и документы от ведущих юристов в удобном формате.</vt:lpstr>
      <vt:lpstr>Презентация PowerPoint</vt:lpstr>
      <vt:lpstr>Презентация PowerPoint</vt:lpstr>
      <vt:lpstr> Для агентов групп: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Ievgeniia Storchak, TPG UA - IEV</cp:lastModifiedBy>
  <cp:revision>72</cp:revision>
  <dcterms:created xsi:type="dcterms:W3CDTF">2016-03-30T17:45:14Z</dcterms:created>
  <dcterms:modified xsi:type="dcterms:W3CDTF">2016-05-18T06:12:27Z</dcterms:modified>
</cp:coreProperties>
</file>